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66" r:id="rId2"/>
    <p:sldId id="267" r:id="rId3"/>
    <p:sldId id="257" r:id="rId4"/>
    <p:sldId id="268" r:id="rId5"/>
    <p:sldId id="269" r:id="rId6"/>
    <p:sldId id="270" r:id="rId7"/>
    <p:sldId id="271" r:id="rId8"/>
    <p:sldId id="272" r:id="rId9"/>
    <p:sldId id="273" r:id="rId10"/>
    <p:sldId id="274" r:id="rId11"/>
    <p:sldId id="275" r:id="rId12"/>
    <p:sldId id="259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38199" y="665163"/>
            <a:ext cx="4708161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38199" y="3602038"/>
            <a:ext cx="4708161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6D937-DF1D-41E6-B9D6-316CB067AABE}" type="datetimeFigureOut">
              <a:rPr lang="ru-RU" smtClean="0"/>
              <a:t>16.03.2023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21711-B3F4-4B1C-942E-FC3CB36048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798125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6D937-DF1D-41E6-B9D6-316CB067AABE}" type="datetimeFigureOut">
              <a:rPr lang="ru-RU" smtClean="0"/>
              <a:t>16.03.2023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21711-B3F4-4B1C-942E-FC3CB36048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769013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4933013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6D937-DF1D-41E6-B9D6-316CB067AABE}" type="datetimeFigureOut">
              <a:rPr lang="ru-RU" smtClean="0"/>
              <a:t>16.03.2023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21711-B3F4-4B1C-942E-FC3CB36048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185644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6D937-DF1D-41E6-B9D6-316CB067AABE}" type="datetimeFigureOut">
              <a:rPr lang="ru-RU" smtClean="0"/>
              <a:t>16.03.2023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21711-B3F4-4B1C-942E-FC3CB3604826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бъект 2"/>
          <p:cNvSpPr>
            <a:spLocks noGrp="1"/>
          </p:cNvSpPr>
          <p:nvPr>
            <p:ph idx="13"/>
          </p:nvPr>
        </p:nvSpPr>
        <p:spPr>
          <a:xfrm>
            <a:off x="719528" y="1825625"/>
            <a:ext cx="5087912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20591445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511977" y="765358"/>
            <a:ext cx="4916670" cy="2852737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511976" y="4589463"/>
            <a:ext cx="4835473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6D937-DF1D-41E6-B9D6-316CB067AABE}" type="datetimeFigureOut">
              <a:rPr lang="ru-RU" smtClean="0"/>
              <a:t>16.03.2023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21711-B3F4-4B1C-942E-FC3CB36048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939892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83367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6D937-DF1D-41E6-B9D6-316CB067AABE}" type="datetimeFigureOut">
              <a:rPr lang="ru-RU" smtClean="0"/>
              <a:t>16.03.2023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21711-B3F4-4B1C-942E-FC3CB36048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398344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72200" y="365125"/>
            <a:ext cx="5183188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6D937-DF1D-41E6-B9D6-316CB067AABE}" type="datetimeFigureOut">
              <a:rPr lang="ru-RU" smtClean="0"/>
              <a:t>16.03.2023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21711-B3F4-4B1C-942E-FC3CB36048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441916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9547" y="260194"/>
            <a:ext cx="5087911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6D937-DF1D-41E6-B9D6-316CB067AABE}" type="datetimeFigureOut">
              <a:rPr lang="ru-RU" smtClean="0"/>
              <a:t>16.03.2023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21711-B3F4-4B1C-942E-FC3CB36048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402357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6D937-DF1D-41E6-B9D6-316CB067AABE}" type="datetimeFigureOut">
              <a:rPr lang="ru-RU" smtClean="0"/>
              <a:t>16.03.2023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21711-B3F4-4B1C-942E-FC3CB36048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796934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4586651" cy="140158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580682" y="457201"/>
            <a:ext cx="4774706" cy="564379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4586651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6D937-DF1D-41E6-B9D6-316CB067AABE}" type="datetimeFigureOut">
              <a:rPr lang="ru-RU" smtClean="0"/>
              <a:t>16.03.2023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21711-B3F4-4B1C-942E-FC3CB36048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685889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610662" y="987425"/>
            <a:ext cx="4744726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6D937-DF1D-41E6-B9D6-316CB067AABE}" type="datetimeFigureOut">
              <a:rPr lang="ru-RU" smtClean="0"/>
              <a:t>16.03.2023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21711-B3F4-4B1C-942E-FC3CB36048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958474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65888" y="365125"/>
            <a:ext cx="5087911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  <a:scene3d>
              <a:camera prst="orthographicFront"/>
              <a:lightRig rig="freezing" dir="t"/>
            </a:scene3d>
            <a:sp3d extrusionH="57150" contourW="12700" prstMaterial="dkEdge">
              <a:bevelT w="38100" h="38100"/>
              <a:contourClr>
                <a:schemeClr val="accent4">
                  <a:lumMod val="50000"/>
                </a:schemeClr>
              </a:contourClr>
            </a:sp3d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65888" y="1825625"/>
            <a:ext cx="5087912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46D937-DF1D-41E6-B9D6-316CB067AABE}" type="datetimeFigureOut">
              <a:rPr lang="ru-RU" smtClean="0"/>
              <a:t>16.03.2023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921711-B3F4-4B1C-942E-FC3CB36048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6264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ln w="6350">
            <a:solidFill>
              <a:srgbClr val="5A4012"/>
            </a:solidFill>
          </a:ln>
          <a:solidFill>
            <a:schemeClr val="accent4">
              <a:lumMod val="75000"/>
            </a:schemeClr>
          </a:solidFill>
          <a:effectLst/>
          <a:latin typeface="Georgia" panose="02040502050405020303" pitchFamily="18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Relationship Id="rId4" Type="http://schemas.openxmlformats.org/officeDocument/2006/relationships/slide" Target="slide8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barabash.ucoz.ru/index/distancionnye_olimpiady_i_konkursy/0-20" TargetMode="External"/><Relationship Id="rId2" Type="http://schemas.openxmlformats.org/officeDocument/2006/relationships/hyperlink" Target="http://barabash.ucoz.ru/index/nasha_shkola/0-25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barabash.ucoz.ru/index/vebinary/0-134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@elenabarabash7/playlists" TargetMode="External"/><Relationship Id="rId2" Type="http://schemas.openxmlformats.org/officeDocument/2006/relationships/hyperlink" Target="http://barabash.ucoz.ru/index/nasha_shkola/0-25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barabash.ucoz.ru/index/uchebnaja_dejatelnost/0-23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barabash.ucoz.ru/index/obshhie_svedenija/0-9" TargetMode="External"/><Relationship Id="rId2" Type="http://schemas.openxmlformats.org/officeDocument/2006/relationships/hyperlink" Target="http://barabash.ucoz.ru/index/nasha_shkola/0-25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barabash.ucoz.ru/index/otkrytye_vneklassnye_meroprijatija/0-21" TargetMode="External"/><Relationship Id="rId2" Type="http://schemas.openxmlformats.org/officeDocument/2006/relationships/hyperlink" Target="http://barabash.ucoz.ru/index/nasha_shkola/0-25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barabash.ucoz.ru/index/o_vere/0-128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barabash.ucoz.ru/index/publikacii/0-16" TargetMode="External"/><Relationship Id="rId2" Type="http://schemas.openxmlformats.org/officeDocument/2006/relationships/hyperlink" Target="http://barabash.ucoz.ru/index/nasha_shkola/0-25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vk.com/club154486770" TargetMode="External"/><Relationship Id="rId5" Type="http://schemas.openxmlformats.org/officeDocument/2006/relationships/hyperlink" Target="http://barabash.ucoz.ru/" TargetMode="External"/><Relationship Id="rId4" Type="http://schemas.openxmlformats.org/officeDocument/2006/relationships/hyperlink" Target="http://barabash.ucoz.ru/index/mo_matematikov/0-88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barabash.ucoz.ru/index/ehkspertnaja_dejatelnost/0-17" TargetMode="External"/><Relationship Id="rId2" Type="http://schemas.openxmlformats.org/officeDocument/2006/relationships/hyperlink" Target="http://barabash.ucoz.ru/index/nasha_shkola/0-25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barabash.ucoz.ru/index/uchastie_v_konferencijakh_seminarakh_master_klassakh/0-15" TargetMode="External"/><Relationship Id="rId4" Type="http://schemas.openxmlformats.org/officeDocument/2006/relationships/hyperlink" Target="http://barabash.ucoz.ru/index/o_vere/0-128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barabash.ucoz.ru/index/otkrytye_uroki/0-18" TargetMode="External"/><Relationship Id="rId2" Type="http://schemas.openxmlformats.org/officeDocument/2006/relationships/hyperlink" Target="http://barabash.ucoz.ru/index/nasha_shkola/0-25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barabash.ucoz.ru/load/1" TargetMode="External"/><Relationship Id="rId4" Type="http://schemas.openxmlformats.org/officeDocument/2006/relationships/hyperlink" Target="http://barabash.ucoz.ru/index/o_vere/0-128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barabash.ucoz.ru/index/nagrady/0-135" TargetMode="External"/><Relationship Id="rId2" Type="http://schemas.openxmlformats.org/officeDocument/2006/relationships/hyperlink" Target="http://barabash.ucoz.ru/index/nasha_shkola/0-25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barabash.ucoz.ru/index/distancionnoe_obuchenie/0-85" TargetMode="External"/><Relationship Id="rId4" Type="http://schemas.openxmlformats.org/officeDocument/2006/relationships/hyperlink" Target="http://barabash.ucoz.ru/index/o_vere/0-128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barabash.ucoz.ru/index/svedenija_o_povyshenii_kvalifikacii/0-12" TargetMode="External"/><Relationship Id="rId2" Type="http://schemas.openxmlformats.org/officeDocument/2006/relationships/hyperlink" Target="http://barabash.ucoz.ru/index/nasha_shkola/0-25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barabash.ucoz.ru/index/uchastie_v_professionalnykh_konkursakh/0-14" TargetMode="External"/><Relationship Id="rId4" Type="http://schemas.openxmlformats.org/officeDocument/2006/relationships/hyperlink" Target="http://barabash.ucoz.ru/index/o_vere/0-128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одзаголовок 7"/>
          <p:cNvSpPr>
            <a:spLocks noGrp="1"/>
          </p:cNvSpPr>
          <p:nvPr>
            <p:ph type="subTitle" idx="1"/>
          </p:nvPr>
        </p:nvSpPr>
        <p:spPr>
          <a:xfrm>
            <a:off x="838198" y="3052763"/>
            <a:ext cx="5112027" cy="2751689"/>
          </a:xfrm>
        </p:spPr>
        <p:txBody>
          <a:bodyPr>
            <a:norm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Учителя математики МКОУ «Корчинская СОШ» имени Героя Советского Союза И.М.Ладушкина </a:t>
            </a:r>
            <a:r>
              <a:rPr lang="ru-RU" sz="3200" b="1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  <a:cs typeface="Times New Roman" panose="02020603050405020304" pitchFamily="18" charset="0"/>
              </a:rPr>
              <a:t>Барабаш Елены Анатольевны</a:t>
            </a:r>
          </a:p>
        </p:txBody>
      </p:sp>
      <p:sp>
        <p:nvSpPr>
          <p:cNvPr id="7" name="Заголовок 6"/>
          <p:cNvSpPr>
            <a:spLocks noGrp="1"/>
          </p:cNvSpPr>
          <p:nvPr>
            <p:ph type="ctrTitle"/>
          </p:nvPr>
        </p:nvSpPr>
        <p:spPr>
          <a:xfrm>
            <a:off x="838198" y="1488991"/>
            <a:ext cx="5019262" cy="2641946"/>
          </a:xfrm>
        </p:spPr>
        <p:txBody>
          <a:bodyPr>
            <a:normAutofit/>
          </a:bodyPr>
          <a:lstStyle/>
          <a:p>
            <a:r>
              <a:rPr lang="ru-RU" sz="5000" dirty="0">
                <a:solidFill>
                  <a:schemeClr val="accent4"/>
                </a:solidFill>
              </a:rPr>
              <a:t>ПОРТФОЛИО</a:t>
            </a:r>
            <a:br>
              <a:rPr lang="ru-RU" sz="5000" dirty="0"/>
            </a:br>
            <a:br>
              <a:rPr lang="ru-RU" sz="5000" dirty="0"/>
            </a:br>
            <a:endParaRPr lang="ru-RU" dirty="0"/>
          </a:p>
        </p:txBody>
      </p:sp>
      <p:sp>
        <p:nvSpPr>
          <p:cNvPr id="2" name="TextBox 1"/>
          <p:cNvSpPr txBox="1"/>
          <p:nvPr/>
        </p:nvSpPr>
        <p:spPr>
          <a:xfrm>
            <a:off x="6536141" y="410817"/>
            <a:ext cx="4817660" cy="5897218"/>
          </a:xfrm>
          <a:prstGeom prst="rect">
            <a:avLst/>
          </a:prstGeom>
          <a:noFill/>
        </p:spPr>
        <p:txBody>
          <a:bodyPr wrap="square" rtlCol="0">
            <a:prstTxWarp prst="textWave2">
              <a:avLst>
                <a:gd name="adj1" fmla="val 0"/>
                <a:gd name="adj2" fmla="val 26"/>
              </a:avLst>
            </a:prstTxWarp>
            <a:spAutoFit/>
          </a:bodyPr>
          <a:lstStyle/>
          <a:p>
            <a:r>
              <a:rPr lang="ru-RU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Содержание:</a:t>
            </a:r>
          </a:p>
          <a:p>
            <a:r>
              <a:rPr lang="ru-RU" dirty="0">
                <a:solidFill>
                  <a:srgbClr val="954F72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 action="ppaction://hlinksldjump"/>
              </a:rPr>
              <a:t>Раздел</a:t>
            </a:r>
            <a:r>
              <a:rPr lang="en-US" dirty="0">
                <a:solidFill>
                  <a:srgbClr val="954F72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 action="ppaction://hlinksldjump"/>
              </a:rPr>
              <a:t> I</a:t>
            </a:r>
            <a:r>
              <a:rPr lang="ru-RU" dirty="0">
                <a:solidFill>
                  <a:srgbClr val="954F72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 action="ppaction://hlinksldjump"/>
              </a:rPr>
              <a:t>.</a:t>
            </a:r>
            <a:r>
              <a:rPr lang="en-US" dirty="0">
                <a:solidFill>
                  <a:srgbClr val="954F72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 action="ppaction://hlinksldjump"/>
              </a:rPr>
              <a:t> </a:t>
            </a:r>
            <a:r>
              <a:rPr lang="ru-RU" dirty="0">
                <a:solidFill>
                  <a:srgbClr val="954F72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 action="ppaction://hlinksldjump"/>
              </a:rPr>
              <a:t>Персональные </a:t>
            </a:r>
            <a:r>
              <a:rPr lang="ru-RU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 action="ppaction://hlinksldjump"/>
              </a:rPr>
              <a:t>данные</a:t>
            </a:r>
            <a:endParaRPr lang="ru-RU" dirty="0">
              <a:solidFill>
                <a:schemeClr val="accent4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solidFill>
                  <a:srgbClr val="0563C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 action="ppaction://hlinksldjump"/>
              </a:rPr>
              <a:t>Раздел</a:t>
            </a:r>
            <a:r>
              <a:rPr lang="en-US" dirty="0">
                <a:solidFill>
                  <a:srgbClr val="0563C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 action="ppaction://hlinksldjump"/>
              </a:rPr>
              <a:t> II</a:t>
            </a:r>
            <a:r>
              <a:rPr lang="ru-RU" dirty="0">
                <a:solidFill>
                  <a:srgbClr val="0563C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 action="ppaction://hlinksldjump"/>
              </a:rPr>
              <a:t>. </a:t>
            </a:r>
            <a:r>
              <a:rPr lang="ru-RU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 action="ppaction://hlinksldjump"/>
              </a:rPr>
              <a:t>Научно-методическая деятельность</a:t>
            </a:r>
            <a:endParaRPr lang="ru-RU" dirty="0">
              <a:solidFill>
                <a:schemeClr val="accent4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 action="ppaction://hlinksldjump"/>
              </a:rPr>
              <a:t>Раздел</a:t>
            </a:r>
            <a:r>
              <a:rPr lang="en-US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 action="ppaction://hlinksldjump"/>
              </a:rPr>
              <a:t> III</a:t>
            </a:r>
            <a:r>
              <a:rPr lang="ru-RU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 action="ppaction://hlinksldjump"/>
              </a:rPr>
              <a:t>. Достижения педагога</a:t>
            </a:r>
            <a:endParaRPr lang="ru-RU" dirty="0">
              <a:solidFill>
                <a:schemeClr val="accent4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74633700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777696" y="681037"/>
            <a:ext cx="5546359" cy="1807369"/>
          </a:xfrm>
        </p:spPr>
        <p:txBody>
          <a:bodyPr>
            <a:normAutofit/>
          </a:bodyPr>
          <a:lstStyle/>
          <a:p>
            <a:pPr algn="l"/>
            <a:r>
              <a:rPr lang="ru-RU" sz="3200" dirty="0">
                <a:solidFill>
                  <a:schemeClr val="accent4">
                    <a:lumMod val="50000"/>
                  </a:schemeClr>
                </a:solidFill>
              </a:rPr>
              <a:t>4.Участие в вебинарах: </a:t>
            </a: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ru-RU" b="1" dirty="0">
              <a:solidFill>
                <a:schemeClr val="accent2">
                  <a:lumMod val="50000"/>
                </a:schemeClr>
              </a:solidFill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marL="0" indent="0" algn="ctr">
              <a:buNone/>
            </a:pPr>
            <a:endParaRPr lang="ru-RU" b="1" dirty="0">
              <a:solidFill>
                <a:schemeClr val="accent2">
                  <a:lumMod val="50000"/>
                </a:schemeClr>
              </a:solidFill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marL="0" indent="0" algn="ctr">
              <a:buNone/>
            </a:pPr>
            <a:endParaRPr lang="ru-RU" b="1" dirty="0">
              <a:solidFill>
                <a:schemeClr val="accent2">
                  <a:lumMod val="50000"/>
                </a:schemeClr>
              </a:solidFill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marL="0" indent="0" algn="ctr">
              <a:buNone/>
            </a:pPr>
            <a:r>
              <a:rPr lang="en-US" b="1" dirty="0">
                <a:solidFill>
                  <a:schemeClr val="accent2">
                    <a:lumMod val="50000"/>
                  </a:schemeClr>
                </a:solidFill>
                <a:hlinkClick r:id="rId3"/>
              </a:rPr>
              <a:t>http://barabash.ucoz.ru/</a:t>
            </a:r>
            <a:endParaRPr lang="ru-RU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7" name="Объект 6"/>
          <p:cNvSpPr>
            <a:spLocks noGrp="1"/>
          </p:cNvSpPr>
          <p:nvPr>
            <p:ph idx="13"/>
          </p:nvPr>
        </p:nvSpPr>
        <p:spPr>
          <a:xfrm>
            <a:off x="719528" y="2518259"/>
            <a:ext cx="5087912" cy="365870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  <a:p>
            <a:pPr marL="0" indent="0" algn="ctr">
              <a:buNone/>
            </a:pPr>
            <a:r>
              <a:rPr lang="en-US" b="1" dirty="0">
                <a:solidFill>
                  <a:schemeClr val="accent2">
                    <a:lumMod val="50000"/>
                  </a:schemeClr>
                </a:solidFill>
                <a:hlinkClick r:id="rId4"/>
              </a:rPr>
              <a:t>http://barabash.ucoz.ru/</a:t>
            </a:r>
            <a:endParaRPr lang="ru-RU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07432D2-06A9-6651-157C-9B61A2C8A546}"/>
              </a:ext>
            </a:extLst>
          </p:cNvPr>
          <p:cNvSpPr txBox="1"/>
          <p:nvPr/>
        </p:nvSpPr>
        <p:spPr>
          <a:xfrm>
            <a:off x="6382223" y="1132990"/>
            <a:ext cx="4855242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ru-RU" sz="3200" b="1" i="0" u="none" strike="noStrike" kern="1200" cap="none" spc="0" normalizeH="0" baseline="0" noProof="0" dirty="0">
                <a:ln w="6350">
                  <a:solidFill>
                    <a:srgbClr val="5A4012"/>
                  </a:solidFill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Georgia" panose="02040502050405020303" pitchFamily="18" charset="0"/>
                <a:ea typeface="+mj-ea"/>
                <a:cs typeface="+mj-cs"/>
              </a:rPr>
              <a:t>5. Достижения учащихся:</a:t>
            </a:r>
            <a:endParaRPr lang="ru-RU" sz="3200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428040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777696" y="681037"/>
            <a:ext cx="5546359" cy="1807369"/>
          </a:xfrm>
        </p:spPr>
        <p:txBody>
          <a:bodyPr>
            <a:normAutofit/>
          </a:bodyPr>
          <a:lstStyle/>
          <a:p>
            <a:pPr algn="l"/>
            <a:r>
              <a:rPr lang="ru-RU" sz="3200" dirty="0">
                <a:solidFill>
                  <a:schemeClr val="accent4">
                    <a:lumMod val="50000"/>
                  </a:schemeClr>
                </a:solidFill>
              </a:rPr>
              <a:t>6.Результаты ОГЭ :</a:t>
            </a: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ru-RU" b="1" dirty="0">
              <a:solidFill>
                <a:schemeClr val="accent2">
                  <a:lumMod val="50000"/>
                </a:schemeClr>
              </a:solidFill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marL="0" indent="0" algn="ctr">
              <a:buNone/>
            </a:pPr>
            <a:endParaRPr lang="ru-RU" b="1" dirty="0">
              <a:solidFill>
                <a:schemeClr val="accent2">
                  <a:lumMod val="50000"/>
                </a:schemeClr>
              </a:solidFill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marL="0" indent="0" algn="ctr">
              <a:buNone/>
            </a:pPr>
            <a:endParaRPr lang="ru-RU" b="1" dirty="0">
              <a:solidFill>
                <a:schemeClr val="accent2">
                  <a:lumMod val="50000"/>
                </a:schemeClr>
              </a:solidFill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marL="0" indent="0" algn="ctr">
              <a:buNone/>
            </a:pPr>
            <a:r>
              <a:rPr lang="en-US" b="1" dirty="0">
                <a:solidFill>
                  <a:schemeClr val="accent2">
                    <a:lumMod val="50000"/>
                  </a:schemeClr>
                </a:solidFill>
                <a:hlinkClick r:id="rId3"/>
              </a:rPr>
              <a:t>https://www.youtube.com</a:t>
            </a:r>
            <a:endParaRPr lang="ru-RU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7" name="Объект 6"/>
          <p:cNvSpPr>
            <a:spLocks noGrp="1"/>
          </p:cNvSpPr>
          <p:nvPr>
            <p:ph idx="13"/>
          </p:nvPr>
        </p:nvSpPr>
        <p:spPr>
          <a:xfrm>
            <a:off x="719528" y="2518259"/>
            <a:ext cx="5087912" cy="365870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  <a:p>
            <a:pPr marL="0" indent="0" algn="ctr">
              <a:buNone/>
            </a:pPr>
            <a:r>
              <a:rPr lang="en-US" b="1" dirty="0">
                <a:solidFill>
                  <a:schemeClr val="accent2">
                    <a:lumMod val="50000"/>
                  </a:schemeClr>
                </a:solidFill>
                <a:hlinkClick r:id="rId4"/>
              </a:rPr>
              <a:t>http://barabash.ucoz.ru/</a:t>
            </a:r>
            <a:endParaRPr lang="ru-RU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07432D2-06A9-6651-157C-9B61A2C8A546}"/>
              </a:ext>
            </a:extLst>
          </p:cNvPr>
          <p:cNvSpPr txBox="1"/>
          <p:nvPr/>
        </p:nvSpPr>
        <p:spPr>
          <a:xfrm>
            <a:off x="6382223" y="1132990"/>
            <a:ext cx="485524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ln w="6350">
                  <a:solidFill>
                    <a:srgbClr val="5A4012"/>
                  </a:solidFill>
                </a:ln>
                <a:solidFill>
                  <a:schemeClr val="accent4">
                    <a:lumMod val="50000"/>
                  </a:schemeClr>
                </a:solidFill>
                <a:latin typeface="Georgia" panose="02040502050405020303" pitchFamily="18" charset="0"/>
                <a:ea typeface="+mj-ea"/>
                <a:cs typeface="+mj-cs"/>
              </a:rPr>
              <a:t>7</a:t>
            </a:r>
            <a:r>
              <a:rPr kumimoji="0" lang="ru-RU" sz="3200" b="1" i="0" u="none" strike="noStrike" kern="1200" cap="none" spc="0" normalizeH="0" baseline="0" noProof="0">
                <a:ln w="6350">
                  <a:solidFill>
                    <a:srgbClr val="5A4012"/>
                  </a:solidFill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Georgia" panose="02040502050405020303" pitchFamily="18" charset="0"/>
                <a:ea typeface="+mj-ea"/>
                <a:cs typeface="+mj-cs"/>
              </a:rPr>
              <a:t>.Мой канал </a:t>
            </a:r>
            <a:r>
              <a:rPr kumimoji="0" lang="ru-RU" sz="3200" b="1" i="0" u="none" strike="noStrike" kern="1200" cap="none" spc="0" normalizeH="0" baseline="0" noProof="0" dirty="0">
                <a:ln w="6350">
                  <a:solidFill>
                    <a:srgbClr val="5A4012"/>
                  </a:solidFill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Georgia" panose="02040502050405020303" pitchFamily="18" charset="0"/>
                <a:ea typeface="+mj-ea"/>
                <a:cs typeface="+mj-cs"/>
              </a:rPr>
              <a:t>Ютуб :</a:t>
            </a:r>
            <a:endParaRPr lang="ru-RU" sz="3200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270291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677056" y="1491559"/>
            <a:ext cx="5087911" cy="1325563"/>
          </a:xfrm>
        </p:spPr>
        <p:txBody>
          <a:bodyPr/>
          <a:lstStyle/>
          <a:p>
            <a:r>
              <a:rPr lang="ru-RU" dirty="0"/>
              <a:t>Благодарю за внимание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Объект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 algn="ctr">
              <a:buNone/>
            </a:pPr>
            <a:endParaRPr lang="ru-RU" dirty="0">
              <a:solidFill>
                <a:schemeClr val="accent4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u-RU" dirty="0">
              <a:solidFill>
                <a:schemeClr val="accent4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u-RU" dirty="0">
              <a:solidFill>
                <a:schemeClr val="accent4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u-RU" dirty="0">
              <a:solidFill>
                <a:schemeClr val="accent4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u-RU" dirty="0">
              <a:solidFill>
                <a:schemeClr val="accent4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u-RU" dirty="0">
              <a:solidFill>
                <a:schemeClr val="accent4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548698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одзаголовок 7"/>
          <p:cNvSpPr>
            <a:spLocks noGrp="1"/>
          </p:cNvSpPr>
          <p:nvPr>
            <p:ph type="subTitle" idx="1"/>
          </p:nvPr>
        </p:nvSpPr>
        <p:spPr>
          <a:xfrm>
            <a:off x="838198" y="3052763"/>
            <a:ext cx="5112027" cy="2205037"/>
          </a:xfrm>
        </p:spPr>
        <p:txBody>
          <a:bodyPr/>
          <a:lstStyle/>
          <a:p>
            <a:pPr algn="l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</a:p>
          <a:p>
            <a:pPr algn="l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ru-RU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Заголовок 6"/>
          <p:cNvSpPr>
            <a:spLocks noGrp="1"/>
          </p:cNvSpPr>
          <p:nvPr>
            <p:ph type="ctrTitle"/>
          </p:nvPr>
        </p:nvSpPr>
        <p:spPr>
          <a:xfrm>
            <a:off x="759513" y="410817"/>
            <a:ext cx="5019262" cy="2641946"/>
          </a:xfrm>
        </p:spPr>
        <p:txBody>
          <a:bodyPr>
            <a:normAutofit fontScale="90000"/>
          </a:bodyPr>
          <a:lstStyle/>
          <a:p>
            <a:r>
              <a:rPr lang="ru-RU" sz="4000" b="0" dirty="0">
                <a:solidFill>
                  <a:schemeClr val="accent4">
                    <a:lumMod val="50000"/>
                  </a:schemeClr>
                </a:solidFill>
              </a:rPr>
              <a:t>Барабаш Елена Анатольевна</a:t>
            </a:r>
            <a:br>
              <a:rPr lang="ru-RU" sz="3200" dirty="0"/>
            </a:br>
            <a:br>
              <a:rPr lang="ru-RU" sz="3200" dirty="0"/>
            </a:br>
            <a:br>
              <a:rPr lang="ru-RU" sz="3200" dirty="0"/>
            </a:br>
            <a:br>
              <a:rPr lang="ru-RU" sz="3200" dirty="0"/>
            </a:br>
            <a:endParaRPr lang="ru-RU" sz="3200" dirty="0"/>
          </a:p>
        </p:txBody>
      </p:sp>
      <p:pic>
        <p:nvPicPr>
          <p:cNvPr id="3" name="Picture 2" descr="C:\Documents and Settings\Администратор\Рабочий стол\учитель года\Барабаш\фото Барабаш.jpg">
            <a:extLst>
              <a:ext uri="{FF2B5EF4-FFF2-40B4-BE49-F238E27FC236}">
                <a16:creationId xmlns:a16="http://schemas.microsoft.com/office/drawing/2014/main" id="{15F002D4-230D-783B-F02B-E61BAF815B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9043" y="1716063"/>
            <a:ext cx="3136622" cy="46129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1460A549-0A89-17D2-3EC3-22303F6EE25F}"/>
              </a:ext>
            </a:extLst>
          </p:cNvPr>
          <p:cNvSpPr txBox="1"/>
          <p:nvPr/>
        </p:nvSpPr>
        <p:spPr>
          <a:xfrm>
            <a:off x="6506818" y="1731790"/>
            <a:ext cx="4846984" cy="9961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ru-RU" sz="28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32E9449-BEFA-717C-72D2-701CD65A0EFE}"/>
              </a:ext>
            </a:extLst>
          </p:cNvPr>
          <p:cNvSpPr txBox="1"/>
          <p:nvPr/>
        </p:nvSpPr>
        <p:spPr>
          <a:xfrm>
            <a:off x="5950222" y="410817"/>
            <a:ext cx="5777946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chemeClr val="accent2">
                    <a:lumMod val="50000"/>
                  </a:schemeClr>
                </a:solidFill>
                <a:latin typeface="Cambria"/>
                <a:ea typeface="+mj-ea"/>
                <a:cs typeface="+mj-cs"/>
              </a:rPr>
              <a:t>Раздел </a:t>
            </a:r>
            <a:r>
              <a:rPr lang="en-US" sz="2800" b="1" dirty="0">
                <a:solidFill>
                  <a:schemeClr val="accent2">
                    <a:lumMod val="50000"/>
                  </a:schemeClr>
                </a:solidFill>
                <a:latin typeface="Cambria"/>
                <a:ea typeface="+mj-ea"/>
                <a:cs typeface="+mj-cs"/>
              </a:rPr>
              <a:t>I</a:t>
            </a:r>
          </a:p>
          <a:p>
            <a:pPr algn="ctr"/>
            <a:endParaRPr lang="ru-RU" sz="2800" b="1" dirty="0">
              <a:solidFill>
                <a:schemeClr val="accent2">
                  <a:lumMod val="50000"/>
                </a:schemeClr>
              </a:solidFill>
              <a:latin typeface="Cambria"/>
              <a:ea typeface="+mj-ea"/>
              <a:cs typeface="+mj-cs"/>
            </a:endParaRPr>
          </a:p>
          <a:p>
            <a:pPr algn="ctr"/>
            <a:r>
              <a:rPr kumimoji="0" lang="en-US" sz="2800" b="1" u="none" strike="noStrike" kern="1200" cap="none" spc="0" normalizeH="0" baseline="0" noProof="0" dirty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uLnTx/>
                <a:uFillTx/>
                <a:latin typeface="Cambria"/>
                <a:ea typeface="+mj-ea"/>
                <a:cs typeface="+mj-cs"/>
              </a:rPr>
              <a:t>1.</a:t>
            </a:r>
            <a:r>
              <a:rPr kumimoji="0" lang="ru-RU" sz="2800" b="1" u="none" strike="noStrike" kern="1200" cap="none" spc="0" normalizeH="0" baseline="0" noProof="0" dirty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uLnTx/>
                <a:uFillTx/>
                <a:latin typeface="Cambria"/>
                <a:ea typeface="+mj-ea"/>
                <a:cs typeface="+mj-cs"/>
              </a:rPr>
              <a:t>Моё педагогическое кредо:</a:t>
            </a:r>
          </a:p>
          <a:p>
            <a:pPr algn="ctr"/>
            <a:endParaRPr kumimoji="0" lang="ru-RU" sz="2800" b="1" i="1" u="none" strike="noStrike" kern="1200" cap="none" spc="0" normalizeH="0" baseline="0" noProof="0" dirty="0">
              <a:ln>
                <a:noFill/>
              </a:ln>
              <a:solidFill>
                <a:schemeClr val="accent4">
                  <a:lumMod val="50000"/>
                </a:schemeClr>
              </a:solidFill>
              <a:uLnTx/>
              <a:uFillTx/>
              <a:latin typeface="Cambria"/>
              <a:ea typeface="+mj-ea"/>
              <a:cs typeface="+mj-cs"/>
            </a:endParaRPr>
          </a:p>
          <a:p>
            <a:pPr algn="ctr"/>
            <a:r>
              <a:rPr kumimoji="0" lang="ru-RU" sz="2800" b="1" i="1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uLnTx/>
                <a:uFillTx/>
                <a:latin typeface="Cambria"/>
                <a:ea typeface="+mj-ea"/>
                <a:cs typeface="+mj-cs"/>
              </a:rPr>
              <a:t>«Жизнь украшается двумя вещами: занятием математикой и её преподаванием» </a:t>
            </a:r>
          </a:p>
          <a:p>
            <a:pPr algn="ctr"/>
            <a:r>
              <a:rPr kumimoji="0" lang="ru-RU" sz="2800" b="1" i="1" u="none" strike="noStrike" kern="1200" cap="none" spc="0" normalizeH="0" baseline="0" noProof="0" dirty="0" err="1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uLnTx/>
                <a:uFillTx/>
                <a:latin typeface="Cambria"/>
                <a:ea typeface="+mj-ea"/>
                <a:cs typeface="+mj-cs"/>
              </a:rPr>
              <a:t>С.Д.Пуассон</a:t>
            </a:r>
            <a:endParaRPr lang="ru-RU" sz="2800" b="1" i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074609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734742" y="500062"/>
            <a:ext cx="5087911" cy="1325563"/>
          </a:xfrm>
        </p:spPr>
        <p:txBody>
          <a:bodyPr>
            <a:normAutofit/>
          </a:bodyPr>
          <a:lstStyle/>
          <a:p>
            <a:r>
              <a:rPr lang="ru-RU" sz="3200" dirty="0">
                <a:solidFill>
                  <a:schemeClr val="accent4">
                    <a:lumMod val="50000"/>
                  </a:schemeClr>
                </a:solidFill>
              </a:rPr>
              <a:t>2.</a:t>
            </a:r>
            <a:r>
              <a:rPr lang="en-US" sz="3200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3200" dirty="0">
                <a:solidFill>
                  <a:schemeClr val="accent4">
                    <a:lumMod val="50000"/>
                  </a:schemeClr>
                </a:solidFill>
              </a:rPr>
              <a:t>Общие сведения:</a:t>
            </a: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ru-RU" b="1" dirty="0">
              <a:solidFill>
                <a:schemeClr val="accent2">
                  <a:lumMod val="50000"/>
                </a:schemeClr>
              </a:solidFill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marL="0" indent="0" algn="ctr">
              <a:buNone/>
            </a:pPr>
            <a:r>
              <a:rPr lang="en-US" b="1" dirty="0">
                <a:solidFill>
                  <a:schemeClr val="accent2">
                    <a:lumMod val="50000"/>
                  </a:schemeClr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http://barabash.ucoz.ru/</a:t>
            </a:r>
            <a:endParaRPr lang="ru-RU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7" name="Объект 6"/>
          <p:cNvSpPr>
            <a:spLocks noGrp="1"/>
          </p:cNvSpPr>
          <p:nvPr>
            <p:ph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ru-RU" dirty="0"/>
          </a:p>
          <a:p>
            <a:pPr marL="0" indent="0" algn="ctr">
              <a:buNone/>
            </a:pPr>
            <a:r>
              <a:rPr lang="en-US" b="1" dirty="0">
                <a:solidFill>
                  <a:schemeClr val="accent2">
                    <a:lumMod val="50000"/>
                  </a:schemeClr>
                </a:solidFill>
                <a:hlinkClick r:id="rId3"/>
              </a:rPr>
              <a:t>http://barabash.ucoz.ru/</a:t>
            </a:r>
            <a:endParaRPr lang="ru-RU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07432D2-06A9-6651-157C-9B61A2C8A546}"/>
              </a:ext>
            </a:extLst>
          </p:cNvPr>
          <p:cNvSpPr txBox="1"/>
          <p:nvPr/>
        </p:nvSpPr>
        <p:spPr>
          <a:xfrm>
            <a:off x="6369349" y="808900"/>
            <a:ext cx="609372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ru-RU" sz="4000" b="1" i="0" u="none" strike="noStrike" kern="1200" cap="none" spc="0" normalizeH="0" baseline="0" noProof="0" dirty="0">
                <a:ln w="6350">
                  <a:solidFill>
                    <a:srgbClr val="5A4012"/>
                  </a:solidFill>
                </a:ln>
                <a:solidFill>
                  <a:srgbClr val="FFC000">
                    <a:lumMod val="75000"/>
                  </a:srgbClr>
                </a:solidFill>
                <a:effectLst/>
                <a:uLnTx/>
                <a:uFillTx/>
                <a:latin typeface="Georgia" panose="02040502050405020303" pitchFamily="18" charset="0"/>
                <a:ea typeface="+mj-ea"/>
                <a:cs typeface="+mj-cs"/>
              </a:rPr>
              <a:t>   </a:t>
            </a:r>
            <a:r>
              <a:rPr lang="ru-RU" sz="3200" b="1" dirty="0">
                <a:ln w="6350">
                  <a:solidFill>
                    <a:srgbClr val="5A4012"/>
                  </a:solidFill>
                </a:ln>
                <a:solidFill>
                  <a:schemeClr val="accent4">
                    <a:lumMod val="50000"/>
                  </a:schemeClr>
                </a:solidFill>
                <a:latin typeface="Georgia" panose="02040502050405020303" pitchFamily="18" charset="0"/>
                <a:ea typeface="+mj-ea"/>
                <a:cs typeface="+mj-cs"/>
              </a:rPr>
              <a:t>3. </a:t>
            </a:r>
            <a:r>
              <a:rPr kumimoji="0" lang="ru-RU" sz="3200" b="1" i="0" u="none" strike="noStrike" kern="1200" cap="none" spc="0" normalizeH="0" baseline="0" noProof="0" dirty="0">
                <a:ln w="6350">
                  <a:solidFill>
                    <a:srgbClr val="5A4012"/>
                  </a:solidFill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Georgia" panose="02040502050405020303" pitchFamily="18" charset="0"/>
                <a:ea typeface="+mj-ea"/>
                <a:cs typeface="+mj-cs"/>
              </a:rPr>
              <a:t>О школе:</a:t>
            </a:r>
            <a:endParaRPr lang="ru-RU" sz="3200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764640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734741" y="809417"/>
            <a:ext cx="5087911" cy="1325563"/>
          </a:xfrm>
        </p:spPr>
        <p:txBody>
          <a:bodyPr/>
          <a:lstStyle/>
          <a:p>
            <a:pPr algn="l"/>
            <a:r>
              <a:rPr lang="ru-RU" dirty="0"/>
              <a:t>    </a:t>
            </a:r>
            <a:r>
              <a:rPr lang="ru-RU" sz="3200" dirty="0">
                <a:solidFill>
                  <a:schemeClr val="accent4">
                    <a:lumMod val="50000"/>
                  </a:schemeClr>
                </a:solidFill>
              </a:rPr>
              <a:t>4. О вере:</a:t>
            </a: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ru-RU" b="1" dirty="0">
              <a:solidFill>
                <a:schemeClr val="accent2">
                  <a:lumMod val="50000"/>
                </a:schemeClr>
              </a:solidFill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marL="0" indent="0" algn="ctr">
              <a:buNone/>
            </a:pPr>
            <a:endParaRPr lang="ru-RU" b="1" dirty="0">
              <a:solidFill>
                <a:schemeClr val="accent2">
                  <a:lumMod val="50000"/>
                </a:schemeClr>
              </a:solidFill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marL="0" indent="0" algn="ctr">
              <a:buNone/>
            </a:pPr>
            <a:r>
              <a:rPr lang="en-US" b="1" dirty="0">
                <a:solidFill>
                  <a:schemeClr val="accent2">
                    <a:lumMod val="50000"/>
                  </a:schemeClr>
                </a:solidFill>
                <a:hlinkClick r:id="rId3"/>
              </a:rPr>
              <a:t>http://barabash.ucoz.ru/</a:t>
            </a:r>
            <a:endParaRPr lang="ru-RU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7" name="Объект 6"/>
          <p:cNvSpPr>
            <a:spLocks noGrp="1"/>
          </p:cNvSpPr>
          <p:nvPr>
            <p:ph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  <a:p>
            <a:pPr marL="0" indent="0" algn="ctr">
              <a:buNone/>
            </a:pPr>
            <a:r>
              <a:rPr lang="en-US" b="1" dirty="0">
                <a:solidFill>
                  <a:schemeClr val="accent2">
                    <a:lumMod val="50000"/>
                  </a:schemeClr>
                </a:solidFill>
                <a:hlinkClick r:id="rId4"/>
              </a:rPr>
              <a:t>http://barabash.ucoz.ru/</a:t>
            </a:r>
            <a:endParaRPr lang="ru-RU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07432D2-06A9-6651-157C-9B61A2C8A546}"/>
              </a:ext>
            </a:extLst>
          </p:cNvPr>
          <p:cNvSpPr txBox="1"/>
          <p:nvPr/>
        </p:nvSpPr>
        <p:spPr>
          <a:xfrm>
            <a:off x="6369349" y="808900"/>
            <a:ext cx="4855242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ru-RU" sz="3200" b="1" i="0" u="none" strike="noStrike" kern="1200" cap="none" spc="0" normalizeH="0" baseline="0" noProof="0" dirty="0">
                <a:ln w="6350">
                  <a:solidFill>
                    <a:srgbClr val="5A4012"/>
                  </a:solidFill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Georgia" panose="02040502050405020303" pitchFamily="18" charset="0"/>
                <a:ea typeface="+mj-ea"/>
                <a:cs typeface="+mj-cs"/>
              </a:rPr>
              <a:t>5. Открытые     мероприятия:</a:t>
            </a:r>
            <a:endParaRPr lang="ru-RU" sz="3200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820483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734741" y="304801"/>
            <a:ext cx="5087911" cy="901147"/>
          </a:xfrm>
        </p:spPr>
        <p:txBody>
          <a:bodyPr>
            <a:normAutofit fontScale="90000"/>
          </a:bodyPr>
          <a:lstStyle/>
          <a:p>
            <a:r>
              <a:rPr lang="ru-RU" dirty="0"/>
              <a:t>    </a:t>
            </a:r>
            <a:r>
              <a:rPr lang="ru-RU" sz="3200" b="1" dirty="0">
                <a:solidFill>
                  <a:schemeClr val="accent2">
                    <a:lumMod val="50000"/>
                  </a:schemeClr>
                </a:solidFill>
                <a:latin typeface="Cambria"/>
                <a:ea typeface="+mj-ea"/>
                <a:cs typeface="+mj-cs"/>
              </a:rPr>
              <a:t>Раздел </a:t>
            </a:r>
            <a:r>
              <a:rPr lang="en-US" sz="3200" b="1" dirty="0">
                <a:solidFill>
                  <a:schemeClr val="accent2">
                    <a:lumMod val="50000"/>
                  </a:schemeClr>
                </a:solidFill>
                <a:latin typeface="Cambria"/>
                <a:ea typeface="+mj-ea"/>
                <a:cs typeface="+mj-cs"/>
              </a:rPr>
              <a:t>I I</a:t>
            </a:r>
            <a:br>
              <a:rPr lang="en-US" sz="3200" b="1" dirty="0">
                <a:solidFill>
                  <a:schemeClr val="accent2">
                    <a:lumMod val="50000"/>
                  </a:schemeClr>
                </a:solidFill>
                <a:latin typeface="Cambria"/>
                <a:ea typeface="+mj-ea"/>
                <a:cs typeface="+mj-cs"/>
              </a:rPr>
            </a:br>
            <a:endParaRPr lang="ru-RU" sz="3200" dirty="0"/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ru-RU" b="1" dirty="0">
              <a:solidFill>
                <a:schemeClr val="accent2">
                  <a:lumMod val="50000"/>
                </a:schemeClr>
              </a:solidFill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marL="0" indent="0" algn="ctr">
              <a:buNone/>
            </a:pPr>
            <a:endParaRPr lang="ru-RU" b="1" dirty="0">
              <a:solidFill>
                <a:schemeClr val="accent2">
                  <a:lumMod val="50000"/>
                </a:schemeClr>
              </a:solidFill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marL="0" indent="0" algn="ctr">
              <a:buNone/>
            </a:pPr>
            <a:r>
              <a:rPr lang="en-US" b="1" dirty="0">
                <a:solidFill>
                  <a:schemeClr val="accent2">
                    <a:lumMod val="50000"/>
                  </a:schemeClr>
                </a:solidFill>
                <a:hlinkClick r:id="rId3"/>
              </a:rPr>
              <a:t>http://barabash.ucoz.ru/</a:t>
            </a:r>
            <a:endParaRPr lang="ru-RU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7" name="Объект 6"/>
          <p:cNvSpPr>
            <a:spLocks noGrp="1"/>
          </p:cNvSpPr>
          <p:nvPr>
            <p:ph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  <a:p>
            <a:pPr marL="0" indent="0" algn="ctr">
              <a:buNone/>
            </a:pPr>
            <a:r>
              <a:rPr lang="en-US" b="1" dirty="0">
                <a:solidFill>
                  <a:schemeClr val="accent2">
                    <a:lumMod val="50000"/>
                  </a:schemeClr>
                </a:solidFill>
                <a:hlinkClick r:id="rId4"/>
              </a:rPr>
              <a:t>http://barabash.ucoz.ru</a:t>
            </a:r>
            <a:r>
              <a:rPr lang="en-US" b="1" dirty="0">
                <a:solidFill>
                  <a:schemeClr val="accent2">
                    <a:lumMod val="50000"/>
                  </a:schemeClr>
                </a:solidFill>
                <a:hlinkClick r:id="rId5"/>
              </a:rPr>
              <a:t>/</a:t>
            </a:r>
            <a:endParaRPr lang="ru-RU" b="1" dirty="0">
              <a:solidFill>
                <a:schemeClr val="accent2">
                  <a:lumMod val="50000"/>
                </a:schemeClr>
              </a:solidFill>
            </a:endParaRPr>
          </a:p>
          <a:p>
            <a:pPr marL="0" indent="0" algn="ctr">
              <a:buNone/>
            </a:pPr>
            <a:endParaRPr lang="ru-RU" b="1" dirty="0">
              <a:solidFill>
                <a:schemeClr val="accent2">
                  <a:lumMod val="50000"/>
                </a:schemeClr>
              </a:solidFill>
            </a:endParaRPr>
          </a:p>
          <a:p>
            <a:pPr marL="0" indent="0" algn="ctr">
              <a:buNone/>
            </a:pPr>
            <a:r>
              <a:rPr lang="en-US" b="1" dirty="0">
                <a:solidFill>
                  <a:schemeClr val="accent2">
                    <a:lumMod val="50000"/>
                  </a:schemeClr>
                </a:solidFill>
                <a:hlinkClick r:id="rId6"/>
              </a:rPr>
              <a:t>https://vk.com/club154486770</a:t>
            </a:r>
            <a:endParaRPr lang="ru-RU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07432D2-06A9-6651-157C-9B61A2C8A546}"/>
              </a:ext>
            </a:extLst>
          </p:cNvPr>
          <p:cNvSpPr txBox="1"/>
          <p:nvPr/>
        </p:nvSpPr>
        <p:spPr>
          <a:xfrm>
            <a:off x="6372293" y="1034187"/>
            <a:ext cx="485524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ln w="6350">
                  <a:solidFill>
                    <a:srgbClr val="5A4012"/>
                  </a:solidFill>
                </a:ln>
                <a:solidFill>
                  <a:schemeClr val="accent4">
                    <a:lumMod val="50000"/>
                  </a:schemeClr>
                </a:solidFill>
                <a:latin typeface="Georgia" panose="02040502050405020303" pitchFamily="18" charset="0"/>
                <a:ea typeface="+mj-ea"/>
                <a:cs typeface="+mj-cs"/>
              </a:rPr>
              <a:t>2</a:t>
            </a:r>
            <a:r>
              <a:rPr kumimoji="0" lang="ru-RU" sz="3200" b="1" i="0" u="none" strike="noStrike" kern="1200" cap="none" spc="0" normalizeH="0" baseline="0" noProof="0" dirty="0">
                <a:ln w="6350">
                  <a:solidFill>
                    <a:srgbClr val="5A4012"/>
                  </a:solidFill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Georgia" panose="02040502050405020303" pitchFamily="18" charset="0"/>
                <a:ea typeface="+mj-ea"/>
                <a:cs typeface="+mj-cs"/>
              </a:rPr>
              <a:t>. Публикации:</a:t>
            </a:r>
            <a:endParaRPr lang="ru-RU" sz="3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0D5332F-9469-F91D-7037-2E2CA80761C4}"/>
              </a:ext>
            </a:extLst>
          </p:cNvPr>
          <p:cNvSpPr txBox="1"/>
          <p:nvPr/>
        </p:nvSpPr>
        <p:spPr>
          <a:xfrm>
            <a:off x="150028" y="963926"/>
            <a:ext cx="609600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3200" b="1" i="0" u="none" strike="noStrike" kern="1200" cap="none" spc="0" normalizeH="0" baseline="0" noProof="0" dirty="0">
                <a:ln w="6350">
                  <a:solidFill>
                    <a:srgbClr val="5A4012"/>
                  </a:solidFill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1.ОМО учителей математики </a:t>
            </a:r>
          </a:p>
          <a:p>
            <a:pPr marR="0" lvl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3200" b="1" i="0" u="none" strike="noStrike" kern="1200" cap="none" spc="0" normalizeH="0" baseline="0" noProof="0" dirty="0" err="1">
                <a:ln w="6350">
                  <a:solidFill>
                    <a:srgbClr val="5A4012"/>
                  </a:solidFill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Корчинского</a:t>
            </a:r>
            <a:r>
              <a:rPr kumimoji="0" lang="ru-RU" sz="3200" b="1" i="0" u="none" strike="noStrike" kern="1200" cap="none" spc="0" normalizeH="0" baseline="0" noProof="0" dirty="0">
                <a:ln w="6350">
                  <a:solidFill>
                    <a:srgbClr val="5A4012"/>
                  </a:solidFill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 округа:</a:t>
            </a: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8155298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249616" y="1162843"/>
            <a:ext cx="5546359" cy="1325563"/>
          </a:xfrm>
        </p:spPr>
        <p:txBody>
          <a:bodyPr>
            <a:normAutofit fontScale="90000"/>
          </a:bodyPr>
          <a:lstStyle/>
          <a:p>
            <a:pPr algn="l"/>
            <a:r>
              <a:rPr lang="ru-RU" sz="3200" dirty="0">
                <a:solidFill>
                  <a:schemeClr val="accent4">
                    <a:lumMod val="50000"/>
                  </a:schemeClr>
                </a:solidFill>
              </a:rPr>
              <a:t>3. Участие в конференциях, семинарах, мастер-классах: </a:t>
            </a: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ru-RU" b="1" dirty="0">
              <a:solidFill>
                <a:schemeClr val="accent2">
                  <a:lumMod val="50000"/>
                </a:schemeClr>
              </a:solidFill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marL="0" indent="0" algn="ctr">
              <a:buNone/>
            </a:pPr>
            <a:endParaRPr lang="ru-RU" b="1" dirty="0">
              <a:solidFill>
                <a:schemeClr val="accent2">
                  <a:lumMod val="50000"/>
                </a:schemeClr>
              </a:solidFill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marL="0" indent="0" algn="ctr">
              <a:buNone/>
            </a:pPr>
            <a:endParaRPr lang="ru-RU" b="1" dirty="0">
              <a:solidFill>
                <a:schemeClr val="accent2">
                  <a:lumMod val="50000"/>
                </a:schemeClr>
              </a:solidFill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marL="0" indent="0" algn="ctr">
              <a:buNone/>
            </a:pPr>
            <a:r>
              <a:rPr lang="en-US" b="1" dirty="0">
                <a:solidFill>
                  <a:schemeClr val="accent2">
                    <a:lumMod val="50000"/>
                  </a:schemeClr>
                </a:solidFill>
                <a:hlinkClick r:id="rId3"/>
              </a:rPr>
              <a:t>http://barabash.ucoz.ru/</a:t>
            </a:r>
            <a:endParaRPr lang="ru-RU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7" name="Объект 6"/>
          <p:cNvSpPr>
            <a:spLocks noGrp="1"/>
          </p:cNvSpPr>
          <p:nvPr>
            <p:ph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 </a:t>
            </a:r>
          </a:p>
          <a:p>
            <a:pPr marL="0" indent="0" algn="ctr">
              <a:buNone/>
            </a:pPr>
            <a:endParaRPr lang="ru-RU" b="1" dirty="0">
              <a:solidFill>
                <a:schemeClr val="accent2">
                  <a:lumMod val="50000"/>
                </a:schemeClr>
              </a:solidFill>
              <a:hlinkClick r:id="rId4"/>
            </a:endParaRPr>
          </a:p>
          <a:p>
            <a:pPr marL="0" indent="0" algn="ctr">
              <a:buNone/>
            </a:pPr>
            <a:r>
              <a:rPr lang="en-US" b="1" dirty="0">
                <a:solidFill>
                  <a:schemeClr val="accent2">
                    <a:lumMod val="50000"/>
                  </a:schemeClr>
                </a:solidFill>
                <a:hlinkClick r:id="rId5"/>
              </a:rPr>
              <a:t>http://barabash.ucoz.ru/</a:t>
            </a:r>
            <a:endParaRPr lang="ru-RU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07432D2-06A9-6651-157C-9B61A2C8A546}"/>
              </a:ext>
            </a:extLst>
          </p:cNvPr>
          <p:cNvSpPr txBox="1"/>
          <p:nvPr/>
        </p:nvSpPr>
        <p:spPr>
          <a:xfrm>
            <a:off x="6382223" y="1132990"/>
            <a:ext cx="4855242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ln w="6350">
                  <a:solidFill>
                    <a:srgbClr val="5A4012"/>
                  </a:solidFill>
                </a:ln>
                <a:solidFill>
                  <a:schemeClr val="accent4">
                    <a:lumMod val="50000"/>
                  </a:schemeClr>
                </a:solidFill>
                <a:latin typeface="Georgia" panose="02040502050405020303" pitchFamily="18" charset="0"/>
                <a:ea typeface="+mj-ea"/>
                <a:cs typeface="+mj-cs"/>
              </a:rPr>
              <a:t>4</a:t>
            </a:r>
            <a:r>
              <a:rPr kumimoji="0" lang="ru-RU" sz="3200" b="1" i="0" u="none" strike="noStrike" kern="1200" cap="none" spc="0" normalizeH="0" baseline="0" noProof="0" dirty="0">
                <a:ln w="6350">
                  <a:solidFill>
                    <a:srgbClr val="5A4012"/>
                  </a:solidFill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Georgia" panose="02040502050405020303" pitchFamily="18" charset="0"/>
                <a:ea typeface="+mj-ea"/>
                <a:cs typeface="+mj-cs"/>
              </a:rPr>
              <a:t>. Экспертная деятельность:</a:t>
            </a:r>
            <a:endParaRPr lang="ru-RU" sz="3200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039974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249616" y="1162843"/>
            <a:ext cx="5546359" cy="1325563"/>
          </a:xfrm>
        </p:spPr>
        <p:txBody>
          <a:bodyPr>
            <a:normAutofit/>
          </a:bodyPr>
          <a:lstStyle/>
          <a:p>
            <a:pPr algn="l"/>
            <a:r>
              <a:rPr lang="ru-RU" sz="3200" dirty="0">
                <a:solidFill>
                  <a:schemeClr val="accent4">
                    <a:lumMod val="50000"/>
                  </a:schemeClr>
                </a:solidFill>
              </a:rPr>
              <a:t>5. Методическая копилка:</a:t>
            </a: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ru-RU" b="1" dirty="0">
              <a:solidFill>
                <a:schemeClr val="accent2">
                  <a:lumMod val="50000"/>
                </a:schemeClr>
              </a:solidFill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marL="0" indent="0" algn="ctr">
              <a:buNone/>
            </a:pPr>
            <a:endParaRPr lang="ru-RU" b="1" dirty="0">
              <a:solidFill>
                <a:schemeClr val="accent2">
                  <a:lumMod val="50000"/>
                </a:schemeClr>
              </a:solidFill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marL="0" indent="0" algn="ctr">
              <a:buNone/>
            </a:pPr>
            <a:endParaRPr lang="ru-RU" b="1" dirty="0">
              <a:solidFill>
                <a:schemeClr val="accent2">
                  <a:lumMod val="50000"/>
                </a:schemeClr>
              </a:solidFill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marL="0" indent="0" algn="ctr">
              <a:buNone/>
            </a:pPr>
            <a:r>
              <a:rPr lang="en-US" b="1" dirty="0">
                <a:solidFill>
                  <a:schemeClr val="accent2">
                    <a:lumMod val="50000"/>
                  </a:schemeClr>
                </a:solidFill>
                <a:hlinkClick r:id="rId3"/>
              </a:rPr>
              <a:t>http://barabash.ucoz.ru/</a:t>
            </a:r>
            <a:endParaRPr lang="ru-RU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7" name="Объект 6"/>
          <p:cNvSpPr>
            <a:spLocks noGrp="1"/>
          </p:cNvSpPr>
          <p:nvPr>
            <p:ph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  <a:p>
            <a:pPr marL="0" indent="0" algn="ctr">
              <a:buNone/>
            </a:pPr>
            <a:endParaRPr lang="ru-RU" b="1" dirty="0">
              <a:solidFill>
                <a:schemeClr val="accent2">
                  <a:lumMod val="50000"/>
                </a:schemeClr>
              </a:solidFill>
              <a:hlinkClick r:id="rId4"/>
            </a:endParaRPr>
          </a:p>
          <a:p>
            <a:pPr marL="0" indent="0" algn="ctr">
              <a:buNone/>
            </a:pPr>
            <a:r>
              <a:rPr lang="en-US" b="1" dirty="0">
                <a:solidFill>
                  <a:schemeClr val="accent2">
                    <a:lumMod val="50000"/>
                  </a:schemeClr>
                </a:solidFill>
                <a:hlinkClick r:id="rId5"/>
              </a:rPr>
              <a:t>http://barabash.ucoz.ru/</a:t>
            </a:r>
            <a:endParaRPr lang="ru-RU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07432D2-06A9-6651-157C-9B61A2C8A546}"/>
              </a:ext>
            </a:extLst>
          </p:cNvPr>
          <p:cNvSpPr txBox="1"/>
          <p:nvPr/>
        </p:nvSpPr>
        <p:spPr>
          <a:xfrm>
            <a:off x="6382223" y="1132990"/>
            <a:ext cx="485524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ru-RU" sz="3200" b="1" i="0" u="none" strike="noStrike" kern="1200" cap="none" spc="0" normalizeH="0" baseline="0" noProof="0" dirty="0">
                <a:ln w="6350">
                  <a:solidFill>
                    <a:srgbClr val="5A4012"/>
                  </a:solidFill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Georgia" panose="02040502050405020303" pitchFamily="18" charset="0"/>
                <a:ea typeface="+mj-ea"/>
                <a:cs typeface="+mj-cs"/>
              </a:rPr>
              <a:t>6. Открытые уроки:</a:t>
            </a:r>
            <a:endParaRPr lang="ru-RU" sz="3200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325235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719529" y="897799"/>
            <a:ext cx="5546359" cy="1325563"/>
          </a:xfrm>
        </p:spPr>
        <p:txBody>
          <a:bodyPr>
            <a:normAutofit/>
          </a:bodyPr>
          <a:lstStyle/>
          <a:p>
            <a:pPr algn="l"/>
            <a:r>
              <a:rPr lang="ru-RU" sz="3200" dirty="0">
                <a:solidFill>
                  <a:schemeClr val="accent4">
                    <a:lumMod val="50000"/>
                  </a:schemeClr>
                </a:solidFill>
              </a:rPr>
              <a:t>7. Разработаны дистанционные курсы:</a:t>
            </a: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ru-RU" b="1" dirty="0">
              <a:solidFill>
                <a:schemeClr val="accent2">
                  <a:lumMod val="50000"/>
                </a:schemeClr>
              </a:solidFill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marL="0" indent="0" algn="ctr">
              <a:buNone/>
            </a:pPr>
            <a:endParaRPr lang="ru-RU" b="1" dirty="0">
              <a:solidFill>
                <a:schemeClr val="accent2">
                  <a:lumMod val="50000"/>
                </a:schemeClr>
              </a:solidFill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marL="0" indent="0" algn="ctr">
              <a:buNone/>
            </a:pPr>
            <a:endParaRPr lang="ru-RU" b="1" dirty="0">
              <a:solidFill>
                <a:schemeClr val="accent2">
                  <a:lumMod val="50000"/>
                </a:schemeClr>
              </a:solidFill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marL="0" indent="0" algn="ctr">
              <a:buNone/>
            </a:pPr>
            <a:r>
              <a:rPr lang="en-US" b="1" dirty="0">
                <a:solidFill>
                  <a:schemeClr val="accent2">
                    <a:lumMod val="50000"/>
                  </a:schemeClr>
                </a:solidFill>
                <a:hlinkClick r:id="rId3"/>
              </a:rPr>
              <a:t>http://barabash.ucoz.ru/</a:t>
            </a:r>
            <a:endParaRPr lang="ru-RU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7" name="Объект 6"/>
          <p:cNvSpPr>
            <a:spLocks noGrp="1"/>
          </p:cNvSpPr>
          <p:nvPr>
            <p:ph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  <a:p>
            <a:pPr marL="0" indent="0" algn="ctr">
              <a:buNone/>
            </a:pPr>
            <a:endParaRPr lang="ru-RU" b="1" dirty="0">
              <a:solidFill>
                <a:schemeClr val="accent2">
                  <a:lumMod val="50000"/>
                </a:schemeClr>
              </a:solidFill>
              <a:hlinkClick r:id="rId4"/>
            </a:endParaRPr>
          </a:p>
          <a:p>
            <a:pPr marL="0" indent="0" algn="ctr">
              <a:buNone/>
            </a:pPr>
            <a:r>
              <a:rPr lang="en-US" b="1" dirty="0">
                <a:solidFill>
                  <a:schemeClr val="accent2">
                    <a:lumMod val="50000"/>
                  </a:schemeClr>
                </a:solidFill>
                <a:hlinkClick r:id="rId5"/>
              </a:rPr>
              <a:t>http://barabash.ucoz.ru/</a:t>
            </a:r>
            <a:endParaRPr lang="ru-RU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07432D2-06A9-6651-157C-9B61A2C8A546}"/>
              </a:ext>
            </a:extLst>
          </p:cNvPr>
          <p:cNvSpPr txBox="1"/>
          <p:nvPr/>
        </p:nvSpPr>
        <p:spPr>
          <a:xfrm>
            <a:off x="6498558" y="302131"/>
            <a:ext cx="4855242" cy="15234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ru-RU" sz="2900" b="1" i="0" u="none" strike="noStrike" kern="1200" cap="none" spc="0" normalizeH="0" baseline="0" noProof="0" dirty="0">
                <a:ln w="6350">
                  <a:solidFill>
                    <a:srgbClr val="5A4012"/>
                  </a:solidFill>
                </a:ln>
                <a:solidFill>
                  <a:srgbClr val="ED7D31">
                    <a:lumMod val="50000"/>
                  </a:srgbClr>
                </a:solidFill>
                <a:effectLst/>
                <a:uLnTx/>
                <a:uFillTx/>
                <a:latin typeface="Cambria"/>
                <a:ea typeface="+mj-ea"/>
                <a:cs typeface="+mj-cs"/>
              </a:rPr>
              <a:t>Раздел </a:t>
            </a:r>
            <a:r>
              <a:rPr kumimoji="0" lang="en-US" sz="2900" b="1" i="0" u="none" strike="noStrike" kern="1200" cap="none" spc="0" normalizeH="0" baseline="0" noProof="0" dirty="0">
                <a:ln w="6350">
                  <a:solidFill>
                    <a:srgbClr val="5A4012"/>
                  </a:solidFill>
                </a:ln>
                <a:solidFill>
                  <a:srgbClr val="ED7D31">
                    <a:lumMod val="50000"/>
                  </a:srgbClr>
                </a:solidFill>
                <a:effectLst/>
                <a:uLnTx/>
                <a:uFillTx/>
                <a:latin typeface="Cambria"/>
                <a:ea typeface="+mj-ea"/>
                <a:cs typeface="+mj-cs"/>
              </a:rPr>
              <a:t>I </a:t>
            </a:r>
            <a:r>
              <a:rPr kumimoji="0" lang="en-US" sz="2900" b="1" i="0" u="none" strike="noStrike" kern="1200" cap="none" spc="0" normalizeH="0" baseline="0" noProof="0" dirty="0" err="1">
                <a:ln w="6350">
                  <a:solidFill>
                    <a:srgbClr val="5A4012"/>
                  </a:solidFill>
                </a:ln>
                <a:solidFill>
                  <a:srgbClr val="ED7D31">
                    <a:lumMod val="50000"/>
                  </a:srgbClr>
                </a:solidFill>
                <a:effectLst/>
                <a:uLnTx/>
                <a:uFillTx/>
                <a:latin typeface="Cambria"/>
                <a:ea typeface="+mj-ea"/>
                <a:cs typeface="+mj-cs"/>
              </a:rPr>
              <a:t>I</a:t>
            </a:r>
            <a:r>
              <a:rPr kumimoji="0" lang="ru-RU" sz="2900" b="1" i="0" u="none" strike="noStrike" kern="1200" cap="none" spc="0" normalizeH="0" baseline="0" noProof="0" dirty="0">
                <a:ln w="6350">
                  <a:solidFill>
                    <a:srgbClr val="5A4012"/>
                  </a:solidFill>
                </a:ln>
                <a:solidFill>
                  <a:srgbClr val="ED7D31">
                    <a:lumMod val="50000"/>
                  </a:srgbClr>
                </a:solidFill>
                <a:effectLst/>
                <a:uLnTx/>
                <a:uFillTx/>
                <a:latin typeface="Cambria"/>
                <a:ea typeface="+mj-ea"/>
                <a:cs typeface="+mj-cs"/>
              </a:rPr>
              <a:t> </a:t>
            </a:r>
            <a:r>
              <a:rPr kumimoji="0" lang="en-US" sz="2900" b="1" i="0" u="none" strike="noStrike" kern="1200" cap="none" spc="0" normalizeH="0" baseline="0" noProof="0" dirty="0">
                <a:ln w="6350">
                  <a:solidFill>
                    <a:srgbClr val="5A4012"/>
                  </a:solidFill>
                </a:ln>
                <a:solidFill>
                  <a:srgbClr val="ED7D31">
                    <a:lumMod val="50000"/>
                  </a:srgbClr>
                </a:solidFill>
                <a:effectLst/>
                <a:uLnTx/>
                <a:uFillTx/>
                <a:latin typeface="Cambria"/>
                <a:ea typeface="+mj-ea"/>
                <a:cs typeface="+mj-cs"/>
              </a:rPr>
              <a:t>I</a:t>
            </a:r>
            <a:br>
              <a:rPr kumimoji="0" lang="en-US" sz="2900" b="1" i="0" u="none" strike="noStrike" kern="1200" cap="none" spc="0" normalizeH="0" baseline="0" noProof="0" dirty="0">
                <a:ln w="6350">
                  <a:solidFill>
                    <a:srgbClr val="5A4012"/>
                  </a:solidFill>
                </a:ln>
                <a:solidFill>
                  <a:srgbClr val="ED7D31">
                    <a:lumMod val="50000"/>
                  </a:srgbClr>
                </a:solidFill>
                <a:effectLst/>
                <a:uLnTx/>
                <a:uFillTx/>
                <a:latin typeface="Cambria"/>
                <a:ea typeface="+mj-ea"/>
                <a:cs typeface="+mj-cs"/>
              </a:rPr>
            </a:br>
            <a:endParaRPr kumimoji="0" lang="ru-RU" sz="3200" b="1" i="0" u="none" strike="noStrike" kern="1200" cap="none" spc="0" normalizeH="0" baseline="0" noProof="0" dirty="0">
              <a:ln w="6350">
                <a:solidFill>
                  <a:srgbClr val="5A4012"/>
                </a:solidFill>
              </a:ln>
              <a:solidFill>
                <a:schemeClr val="accent4">
                  <a:lumMod val="50000"/>
                </a:schemeClr>
              </a:solidFill>
              <a:effectLst/>
              <a:uLnTx/>
              <a:uFillTx/>
              <a:latin typeface="Georgia" panose="02040502050405020303" pitchFamily="18" charset="0"/>
              <a:ea typeface="+mj-ea"/>
              <a:cs typeface="+mj-cs"/>
            </a:endParaRPr>
          </a:p>
          <a:p>
            <a:pPr algn="ctr"/>
            <a:r>
              <a:rPr lang="ru-RU" sz="3200" b="1" dirty="0">
                <a:ln w="6350">
                  <a:solidFill>
                    <a:srgbClr val="5A4012"/>
                  </a:solidFill>
                </a:ln>
                <a:solidFill>
                  <a:schemeClr val="accent4">
                    <a:lumMod val="50000"/>
                  </a:schemeClr>
                </a:solidFill>
                <a:latin typeface="Georgia" panose="02040502050405020303" pitchFamily="18" charset="0"/>
                <a:ea typeface="+mj-ea"/>
                <a:cs typeface="+mj-cs"/>
              </a:rPr>
              <a:t>1</a:t>
            </a:r>
            <a:r>
              <a:rPr kumimoji="0" lang="ru-RU" sz="3200" b="1" i="0" u="none" strike="noStrike" kern="1200" cap="none" spc="0" normalizeH="0" baseline="0" noProof="0" dirty="0">
                <a:ln w="6350">
                  <a:solidFill>
                    <a:srgbClr val="5A4012"/>
                  </a:solidFill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Georgia" panose="02040502050405020303" pitchFamily="18" charset="0"/>
                <a:ea typeface="+mj-ea"/>
                <a:cs typeface="+mj-cs"/>
              </a:rPr>
              <a:t>.Награды :</a:t>
            </a:r>
            <a:endParaRPr lang="ru-RU" sz="3200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557551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249616" y="1162843"/>
            <a:ext cx="5546359" cy="1325563"/>
          </a:xfrm>
        </p:spPr>
        <p:txBody>
          <a:bodyPr>
            <a:normAutofit fontScale="90000"/>
          </a:bodyPr>
          <a:lstStyle/>
          <a:p>
            <a:pPr algn="l"/>
            <a:r>
              <a:rPr lang="ru-RU" sz="3200" dirty="0">
                <a:solidFill>
                  <a:schemeClr val="accent4">
                    <a:lumMod val="50000"/>
                  </a:schemeClr>
                </a:solidFill>
              </a:rPr>
              <a:t>2. Участие в профессиональных конкурсах :</a:t>
            </a: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ru-RU" b="1" dirty="0">
              <a:solidFill>
                <a:schemeClr val="accent2">
                  <a:lumMod val="50000"/>
                </a:schemeClr>
              </a:solidFill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marL="0" indent="0" algn="ctr">
              <a:buNone/>
            </a:pPr>
            <a:endParaRPr lang="ru-RU" b="1" dirty="0">
              <a:solidFill>
                <a:schemeClr val="accent2">
                  <a:lumMod val="50000"/>
                </a:schemeClr>
              </a:solidFill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marL="0" indent="0" algn="ctr">
              <a:buNone/>
            </a:pPr>
            <a:endParaRPr lang="ru-RU" b="1" dirty="0">
              <a:solidFill>
                <a:schemeClr val="accent2">
                  <a:lumMod val="50000"/>
                </a:schemeClr>
              </a:solidFill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marL="0" indent="0" algn="ctr">
              <a:buNone/>
            </a:pPr>
            <a:r>
              <a:rPr lang="en-US" b="1" dirty="0">
                <a:solidFill>
                  <a:schemeClr val="accent2">
                    <a:lumMod val="50000"/>
                  </a:schemeClr>
                </a:solidFill>
                <a:hlinkClick r:id="rId3"/>
              </a:rPr>
              <a:t>http://barabash.ucoz.ru/</a:t>
            </a:r>
            <a:endParaRPr lang="ru-RU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7" name="Объект 6"/>
          <p:cNvSpPr>
            <a:spLocks noGrp="1"/>
          </p:cNvSpPr>
          <p:nvPr>
            <p:ph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  <a:p>
            <a:pPr marL="0" indent="0" algn="ctr">
              <a:buNone/>
            </a:pPr>
            <a:endParaRPr lang="ru-RU" b="1" dirty="0">
              <a:solidFill>
                <a:schemeClr val="accent2">
                  <a:lumMod val="50000"/>
                </a:schemeClr>
              </a:solidFill>
              <a:hlinkClick r:id="rId4"/>
            </a:endParaRPr>
          </a:p>
          <a:p>
            <a:pPr marL="0" indent="0" algn="ctr">
              <a:buNone/>
            </a:pPr>
            <a:r>
              <a:rPr lang="en-US" b="1" dirty="0">
                <a:solidFill>
                  <a:schemeClr val="accent2">
                    <a:lumMod val="50000"/>
                  </a:schemeClr>
                </a:solidFill>
                <a:hlinkClick r:id="rId5"/>
              </a:rPr>
              <a:t>http://barabash.ucoz.ru/</a:t>
            </a:r>
            <a:endParaRPr lang="ru-RU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07432D2-06A9-6651-157C-9B61A2C8A546}"/>
              </a:ext>
            </a:extLst>
          </p:cNvPr>
          <p:cNvSpPr txBox="1"/>
          <p:nvPr/>
        </p:nvSpPr>
        <p:spPr>
          <a:xfrm>
            <a:off x="6382223" y="1132990"/>
            <a:ext cx="4855242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ln w="6350">
                  <a:solidFill>
                    <a:srgbClr val="5A4012"/>
                  </a:solidFill>
                </a:ln>
                <a:solidFill>
                  <a:schemeClr val="accent4">
                    <a:lumMod val="50000"/>
                  </a:schemeClr>
                </a:solidFill>
                <a:latin typeface="Georgia" panose="02040502050405020303" pitchFamily="18" charset="0"/>
                <a:ea typeface="+mj-ea"/>
                <a:cs typeface="+mj-cs"/>
              </a:rPr>
              <a:t>3</a:t>
            </a:r>
            <a:r>
              <a:rPr kumimoji="0" lang="ru-RU" sz="3200" b="1" i="0" u="none" strike="noStrike" kern="1200" cap="none" spc="0" normalizeH="0" baseline="0" noProof="0" dirty="0">
                <a:ln w="6350">
                  <a:solidFill>
                    <a:srgbClr val="5A4012"/>
                  </a:solidFill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Georgia" panose="02040502050405020303" pitchFamily="18" charset="0"/>
                <a:ea typeface="+mj-ea"/>
                <a:cs typeface="+mj-cs"/>
              </a:rPr>
              <a:t>.Курсы повышения квалификации :</a:t>
            </a:r>
            <a:endParaRPr lang="ru-RU" sz="3200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721211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листание 7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листание 6" id="{F508BB08-7BFF-4193-8876-0BA6A9E7B10A}" vid="{47069512-C618-486E-9F48-01ABEFCDE31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листание 7</Template>
  <TotalTime>3265</TotalTime>
  <Words>343</Words>
  <Application>Microsoft Office PowerPoint</Application>
  <PresentationFormat>Широкоэкранный</PresentationFormat>
  <Paragraphs>106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8" baseType="lpstr">
      <vt:lpstr>Arial</vt:lpstr>
      <vt:lpstr>Calibri</vt:lpstr>
      <vt:lpstr>Cambria</vt:lpstr>
      <vt:lpstr>Georgia</vt:lpstr>
      <vt:lpstr>Times New Roman</vt:lpstr>
      <vt:lpstr>листание 7</vt:lpstr>
      <vt:lpstr>ПОРТФОЛИО  </vt:lpstr>
      <vt:lpstr>Барабаш Елена Анатольевна    </vt:lpstr>
      <vt:lpstr>2. Общие сведения:</vt:lpstr>
      <vt:lpstr>    4. О вере:</vt:lpstr>
      <vt:lpstr>    Раздел I I </vt:lpstr>
      <vt:lpstr>3. Участие в конференциях, семинарах, мастер-классах: </vt:lpstr>
      <vt:lpstr>5. Методическая копилка:</vt:lpstr>
      <vt:lpstr>7. Разработаны дистанционные курсы:</vt:lpstr>
      <vt:lpstr>2. Участие в профессиональных конкурсах :</vt:lpstr>
      <vt:lpstr>4.Участие в вебинарах: </vt:lpstr>
      <vt:lpstr>6.Результаты ОГЭ :</vt:lpstr>
      <vt:lpstr>Благодарю за внимание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Терентий Барабаш</cp:lastModifiedBy>
  <cp:revision>39</cp:revision>
  <dcterms:created xsi:type="dcterms:W3CDTF">2016-11-15T09:14:47Z</dcterms:created>
  <dcterms:modified xsi:type="dcterms:W3CDTF">2023-03-16T13:58:33Z</dcterms:modified>
</cp:coreProperties>
</file>