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9" r:id="rId3"/>
    <p:sldId id="264" r:id="rId4"/>
    <p:sldId id="272" r:id="rId5"/>
    <p:sldId id="263" r:id="rId6"/>
    <p:sldId id="267" r:id="rId7"/>
    <p:sldId id="269" r:id="rId8"/>
    <p:sldId id="261" r:id="rId9"/>
    <p:sldId id="262" r:id="rId10"/>
    <p:sldId id="260" r:id="rId11"/>
    <p:sldId id="273" r:id="rId12"/>
    <p:sldId id="25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282724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253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219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8235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209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7374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0345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0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0972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401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1942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3321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5087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810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60003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osstat.gov.ru/folder/13964" TargetMode="External"/><Relationship Id="rId7" Type="http://schemas.openxmlformats.org/officeDocument/2006/relationships/image" Target="../media/image18.png"/><Relationship Id="rId2" Type="http://schemas.openxmlformats.org/officeDocument/2006/relationships/hyperlink" Target="https://elar.urfu.ru/bitstream/10995/62389/1/UM_2017_1_88-95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ews_enc.academic.ru/" TargetMode="External"/><Relationship Id="rId5" Type="http://schemas.openxmlformats.org/officeDocument/2006/relationships/hyperlink" Target="http://fulltext.tspu.edu.ru/OA/m2019-15.pdf" TargetMode="External"/><Relationship Id="rId4" Type="http://schemas.openxmlformats.org/officeDocument/2006/relationships/hyperlink" Target="http://psyjournals.ru/jmfp/2014/n3/72696.s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vatars.mds.yandex.net/i?id=7c64f95b39f32cd845274d9ced5337519e32802c-5284852-images-thumbs&amp;ref=rim&amp;n=33&amp;w=272&amp;h=200" TargetMode="External"/><Relationship Id="rId2" Type="http://schemas.openxmlformats.org/officeDocument/2006/relationships/hyperlink" Target="http://www.newdesignfile.com/postpic/2013/06/open-blank-book-template_40530.jpg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11" Type="http://schemas.openxmlformats.org/officeDocument/2006/relationships/image" Target="../media/image11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_________Microsoft_Word2.doc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4.emf"/><Relationship Id="rId4" Type="http://schemas.openxmlformats.org/officeDocument/2006/relationships/package" Target="../embeddings/_________Microsoft_Word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511976" y="468475"/>
            <a:ext cx="4916670" cy="2852737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effectLst/>
              </a:rPr>
              <a:t/>
            </a:r>
            <a:br>
              <a:rPr lang="ru-RU" sz="3100" dirty="0">
                <a:effectLst/>
              </a:rPr>
            </a:br>
            <a:r>
              <a:rPr lang="ru-RU" sz="3100" dirty="0">
                <a:effectLst/>
              </a:rPr>
              <a:t>«Междисциплинарный подход как условие эффективности инклюзивной практики</a:t>
            </a:r>
            <a:br>
              <a:rPr lang="ru-RU" sz="3100" dirty="0">
                <a:effectLst/>
              </a:rPr>
            </a:br>
            <a:r>
              <a:rPr lang="ru-RU" sz="3100" dirty="0">
                <a:effectLst/>
              </a:rPr>
              <a:t>в современной школе»</a:t>
            </a:r>
            <a:endParaRPr lang="ru-RU" sz="31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593173" y="4841110"/>
            <a:ext cx="4835473" cy="150018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Georgia" panose="02040502050405020303" pitchFamily="18" charset="0"/>
              </a:rPr>
              <a:t>Докладчик: </a:t>
            </a:r>
            <a:r>
              <a:rPr lang="ru-RU" sz="2000" dirty="0" smtClean="0">
                <a:latin typeface="Georgia" panose="02040502050405020303" pitchFamily="18" charset="0"/>
              </a:rPr>
              <a:t>Усольцева Е.В.,</a:t>
            </a:r>
            <a:endParaRPr lang="ru-RU" sz="2000" dirty="0">
              <a:latin typeface="Georgia" panose="02040502050405020303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Georgia" panose="02040502050405020303" pitchFamily="18" charset="0"/>
              </a:rPr>
              <a:t>у</a:t>
            </a:r>
            <a:r>
              <a:rPr lang="ru-RU" sz="2000" dirty="0" smtClean="0">
                <a:latin typeface="Georgia" panose="02040502050405020303" pitchFamily="18" charset="0"/>
              </a:rPr>
              <a:t>читель - дефектолог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Georgia" panose="02040502050405020303" pitchFamily="18" charset="0"/>
              </a:rPr>
              <a:t>МБОУ </a:t>
            </a:r>
            <a:r>
              <a:rPr lang="ru-RU" sz="2000" dirty="0">
                <a:latin typeface="Georgia" panose="02040502050405020303" pitchFamily="18" charset="0"/>
              </a:rPr>
              <a:t>«Мамонтовская СОШ</a:t>
            </a:r>
            <a:r>
              <a:rPr lang="ru-RU" sz="2000" dirty="0" smtClean="0">
                <a:latin typeface="Georgia" panose="02040502050405020303" pitchFamily="18" charset="0"/>
              </a:rPr>
              <a:t>»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Georgia" panose="02040502050405020303" pitchFamily="18" charset="0"/>
              </a:rPr>
              <a:t>2023 год</a:t>
            </a:r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23925" b="35916"/>
          <a:stretch/>
        </p:blipFill>
        <p:spPr>
          <a:xfrm>
            <a:off x="1252863" y="2089897"/>
            <a:ext cx="4191511" cy="2751213"/>
          </a:xfrm>
          <a:prstGeom prst="ellipse">
            <a:avLst/>
          </a:prstGeom>
          <a:effectLst>
            <a:glow rad="228600">
              <a:srgbClr val="990000">
                <a:alpha val="40000"/>
              </a:srgbClr>
            </a:glow>
          </a:effectLst>
        </p:spPr>
      </p:pic>
    </p:spTree>
    <p:extLst>
      <p:ext uri="{BB962C8B-B14F-4D97-AF65-F5344CB8AC3E}">
        <p14:creationId xmlns:p14="http://schemas.microsoft.com/office/powerpoint/2010/main" val="31542553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Выводы</a:t>
            </a:r>
            <a:endParaRPr lang="ru-RU" sz="28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dirty="0">
                <a:latin typeface="Georgia" panose="02040502050405020303" pitchFamily="18" charset="0"/>
              </a:rPr>
              <a:t>междисциплинарный подход к инклюзивному образованию наиболее предпочтителен, </a:t>
            </a:r>
            <a:r>
              <a:rPr lang="ru-RU" sz="2000" dirty="0" smtClean="0">
                <a:latin typeface="Georgia" panose="02040502050405020303" pitchFamily="18" charset="0"/>
              </a:rPr>
              <a:t>т.к. позволяет интерпретировать результаты с </a:t>
            </a:r>
            <a:r>
              <a:rPr lang="ru-RU" sz="2000" dirty="0">
                <a:latin typeface="Georgia" panose="02040502050405020303" pitchFamily="18" charset="0"/>
              </a:rPr>
              <a:t>позиции «ведущей» </a:t>
            </a:r>
            <a:r>
              <a:rPr lang="ru-RU" sz="2000" dirty="0" smtClean="0">
                <a:latin typeface="Georgia" panose="02040502050405020303" pitchFamily="18" charset="0"/>
              </a:rPr>
              <a:t>дисциплины</a:t>
            </a:r>
            <a:r>
              <a:rPr lang="ru-RU" sz="2000" dirty="0">
                <a:latin typeface="Georgia" panose="02040502050405020303" pitchFamily="18" charset="0"/>
              </a:rPr>
              <a:t>,</a:t>
            </a:r>
            <a:r>
              <a:rPr lang="en-US" sz="2000" dirty="0" smtClean="0">
                <a:latin typeface="Georgia" panose="02040502050405020303" pitchFamily="18" charset="0"/>
              </a:rPr>
              <a:t> </a:t>
            </a:r>
            <a:r>
              <a:rPr lang="ru-RU" sz="2000" dirty="0" smtClean="0">
                <a:latin typeface="Georgia" panose="02040502050405020303" pitchFamily="18" charset="0"/>
              </a:rPr>
              <a:t> дифференциацию </a:t>
            </a:r>
            <a:r>
              <a:rPr lang="ru-RU" sz="2000" dirty="0">
                <a:latin typeface="Georgia" panose="02040502050405020303" pitchFamily="18" charset="0"/>
              </a:rPr>
              <a:t>совместной и </a:t>
            </a:r>
            <a:r>
              <a:rPr lang="ru-RU" sz="2000" dirty="0" smtClean="0">
                <a:latin typeface="Georgia" panose="02040502050405020303" pitchFamily="18" charset="0"/>
              </a:rPr>
              <a:t>конкретизацию </a:t>
            </a:r>
            <a:r>
              <a:rPr lang="ru-RU" sz="2000" dirty="0">
                <a:latin typeface="Georgia" panose="02040502050405020303" pitchFamily="18" charset="0"/>
              </a:rPr>
              <a:t>индивидуальной </a:t>
            </a:r>
            <a:r>
              <a:rPr lang="ru-RU" sz="2000" dirty="0" smtClean="0">
                <a:latin typeface="Georgia" panose="02040502050405020303" pitchFamily="18" charset="0"/>
              </a:rPr>
              <a:t>ответственности.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370616" cy="368458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Georgia" panose="02040502050405020303" pitchFamily="18" charset="0"/>
              </a:rPr>
              <a:t>междисциплинарная команда -динамичное </a:t>
            </a:r>
            <a:r>
              <a:rPr lang="ru-RU" sz="2000" dirty="0">
                <a:latin typeface="Georgia" panose="02040502050405020303" pitchFamily="18" charset="0"/>
              </a:rPr>
              <a:t>сообщество профессионалов, определяющих «содержательное поле» инклюзивного </a:t>
            </a:r>
            <a:r>
              <a:rPr lang="ru-RU" sz="2000" dirty="0" smtClean="0">
                <a:latin typeface="Georgia" panose="02040502050405020303" pitchFamily="18" charset="0"/>
              </a:rPr>
              <a:t>обучения;</a:t>
            </a:r>
            <a:endParaRPr lang="ru-RU" sz="2000" dirty="0">
              <a:latin typeface="Georgia" panose="02040502050405020303" pitchFamily="18" charset="0"/>
            </a:endParaRPr>
          </a:p>
          <a:p>
            <a:pPr algn="just"/>
            <a:r>
              <a:rPr lang="ru-RU" sz="2000" dirty="0">
                <a:latin typeface="Georgia" panose="02040502050405020303" pitchFamily="18" charset="0"/>
              </a:rPr>
              <a:t>условием эффективной работы в </a:t>
            </a:r>
            <a:r>
              <a:rPr lang="ru-RU" sz="2000" dirty="0" smtClean="0">
                <a:latin typeface="Georgia" panose="02040502050405020303" pitchFamily="18" charset="0"/>
              </a:rPr>
              <a:t>можно </a:t>
            </a:r>
            <a:r>
              <a:rPr lang="ru-RU" sz="2000" dirty="0">
                <a:latin typeface="Georgia" panose="02040502050405020303" pitchFamily="18" charset="0"/>
              </a:rPr>
              <a:t>считать адекватную последовательность «подключения в моменте» к работе с особым ребенком «ведущего» специалиста и оптимальный объем помощи с учетом особенностей развития ребенка, его ресурсных </a:t>
            </a:r>
            <a:r>
              <a:rPr lang="ru-RU" sz="2000" dirty="0" smtClean="0">
                <a:latin typeface="Georgia" panose="02040502050405020303" pitchFamily="18" charset="0"/>
              </a:rPr>
              <a:t>возможностей.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022" y="5514750"/>
            <a:ext cx="1592779" cy="101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03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865" y="377001"/>
            <a:ext cx="5087911" cy="13255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Литература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65888" y="377001"/>
            <a:ext cx="5087912" cy="6011924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Georgia" panose="02040502050405020303" pitchFamily="18" charset="0"/>
              </a:rPr>
              <a:t>7.   Компетентностная </a:t>
            </a:r>
            <a:r>
              <a:rPr lang="ru-RU" sz="1400" dirty="0">
                <a:latin typeface="Georgia" panose="02040502050405020303" pitchFamily="18" charset="0"/>
              </a:rPr>
              <a:t>модель современного педагога: Учебно-методическое пособие / </a:t>
            </a:r>
            <a:r>
              <a:rPr lang="ru-RU" sz="1400" dirty="0" err="1">
                <a:latin typeface="Georgia" panose="02040502050405020303" pitchFamily="18" charset="0"/>
              </a:rPr>
              <a:t>О.В.Акулова</a:t>
            </a:r>
            <a:r>
              <a:rPr lang="ru-RU" sz="1400" dirty="0">
                <a:latin typeface="Georgia" panose="02040502050405020303" pitchFamily="18" charset="0"/>
              </a:rPr>
              <a:t>, </a:t>
            </a:r>
            <a:r>
              <a:rPr lang="ru-RU" sz="1400" dirty="0" err="1">
                <a:latin typeface="Georgia" panose="02040502050405020303" pitchFamily="18" charset="0"/>
              </a:rPr>
              <a:t>Е.С.Заир</a:t>
            </a:r>
            <a:r>
              <a:rPr lang="ru-RU" sz="1400" dirty="0">
                <a:latin typeface="Georgia" panose="02040502050405020303" pitchFamily="18" charset="0"/>
              </a:rPr>
              <a:t>-Бек, </a:t>
            </a:r>
            <a:r>
              <a:rPr lang="ru-RU" sz="1400" dirty="0" err="1">
                <a:latin typeface="Georgia" panose="02040502050405020303" pitchFamily="18" charset="0"/>
              </a:rPr>
              <a:t>С.А.Писарева</a:t>
            </a:r>
            <a:r>
              <a:rPr lang="ru-RU" sz="1400" dirty="0">
                <a:latin typeface="Georgia" panose="02040502050405020303" pitchFamily="18" charset="0"/>
              </a:rPr>
              <a:t>, </a:t>
            </a:r>
            <a:r>
              <a:rPr lang="ru-RU" sz="1400" dirty="0" err="1">
                <a:latin typeface="Georgia" panose="02040502050405020303" pitchFamily="18" charset="0"/>
              </a:rPr>
              <a:t>Е.В.Пискунова</a:t>
            </a:r>
            <a:r>
              <a:rPr lang="ru-RU" sz="1400" dirty="0">
                <a:latin typeface="Georgia" panose="02040502050405020303" pitchFamily="18" charset="0"/>
              </a:rPr>
              <a:t>, </a:t>
            </a:r>
            <a:r>
              <a:rPr lang="ru-RU" sz="1400" dirty="0" err="1">
                <a:latin typeface="Georgia" panose="02040502050405020303" pitchFamily="18" charset="0"/>
              </a:rPr>
              <a:t>Н.Ф.Радионова</a:t>
            </a:r>
            <a:r>
              <a:rPr lang="ru-RU" sz="1400" dirty="0">
                <a:latin typeface="Georgia" panose="02040502050405020303" pitchFamily="18" charset="0"/>
              </a:rPr>
              <a:t>, </a:t>
            </a:r>
            <a:r>
              <a:rPr lang="ru-RU" sz="1400" dirty="0" err="1">
                <a:latin typeface="Georgia" panose="02040502050405020303" pitchFamily="18" charset="0"/>
              </a:rPr>
              <a:t>А.П.Тряпицына</a:t>
            </a:r>
            <a:r>
              <a:rPr lang="ru-RU" sz="1400" dirty="0">
                <a:latin typeface="Georgia" panose="02040502050405020303" pitchFamily="18" charset="0"/>
              </a:rPr>
              <a:t>. – СПб. Изд-во РГПУ им. </a:t>
            </a:r>
            <a:r>
              <a:rPr lang="ru-RU" sz="1400" dirty="0" err="1">
                <a:latin typeface="Georgia" panose="02040502050405020303" pitchFamily="18" charset="0"/>
              </a:rPr>
              <a:t>А.И.Герцена</a:t>
            </a:r>
            <a:r>
              <a:rPr lang="ru-RU" sz="1400" dirty="0">
                <a:latin typeface="Georgia" panose="02040502050405020303" pitchFamily="18" charset="0"/>
              </a:rPr>
              <a:t>, 2009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Georgia" panose="02040502050405020303" pitchFamily="18" charset="0"/>
              </a:rPr>
              <a:t>8.   Лещинская</a:t>
            </a:r>
            <a:r>
              <a:rPr lang="ru-RU" sz="1400" dirty="0">
                <a:latin typeface="Georgia" panose="02040502050405020303" pitchFamily="18" charset="0"/>
              </a:rPr>
              <a:t>, Т.Л. Включенное (инклюзивное) образование как фактор социализации учащихся / Т.Л. Лещинская // Дефектология. 2006. №5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Georgia" panose="02040502050405020303" pitchFamily="18" charset="0"/>
              </a:rPr>
              <a:t>9.   </a:t>
            </a:r>
            <a:r>
              <a:rPr lang="ru-RU" sz="1400" dirty="0" err="1" smtClean="0">
                <a:latin typeface="Georgia" panose="02040502050405020303" pitchFamily="18" charset="0"/>
              </a:rPr>
              <a:t>Междисциплинарность</a:t>
            </a:r>
            <a:r>
              <a:rPr lang="ru-RU" sz="1400" dirty="0" smtClean="0">
                <a:latin typeface="Georgia" panose="02040502050405020303" pitchFamily="18" charset="0"/>
              </a:rPr>
              <a:t> </a:t>
            </a:r>
            <a:r>
              <a:rPr lang="ru-RU" sz="1400" dirty="0">
                <a:latin typeface="Georgia" panose="02040502050405020303" pitchFamily="18" charset="0"/>
              </a:rPr>
              <a:t>образования как отражение многообразия окружающего мира /</a:t>
            </a:r>
            <a:r>
              <a:rPr lang="ru-RU" sz="1400" dirty="0" err="1">
                <a:latin typeface="Georgia" panose="02040502050405020303" pitchFamily="18" charset="0"/>
              </a:rPr>
              <a:t>В.С.Сенашенко</a:t>
            </a:r>
            <a:r>
              <a:rPr lang="ru-RU" sz="1400" dirty="0">
                <a:latin typeface="Georgia" panose="02040502050405020303" pitchFamily="18" charset="0"/>
              </a:rPr>
              <a:t> </a:t>
            </a:r>
            <a:r>
              <a:rPr lang="en-US" sz="1400" dirty="0" smtClean="0">
                <a:latin typeface="Georgia" panose="02040502050405020303" pitchFamily="18" charset="0"/>
              </a:rPr>
              <a:t>URL</a:t>
            </a:r>
            <a:r>
              <a:rPr lang="ru-RU" sz="1400" dirty="0" smtClean="0">
                <a:latin typeface="Georgia" panose="02040502050405020303" pitchFamily="18" charset="0"/>
              </a:rPr>
              <a:t> :</a:t>
            </a:r>
            <a:r>
              <a:rPr lang="en-US" sz="1400" dirty="0">
                <a:latin typeface="Georgia" panose="02040502050405020303" pitchFamily="18" charset="0"/>
              </a:rPr>
              <a:t> </a:t>
            </a:r>
            <a:r>
              <a:rPr lang="en-US" sz="1400" u="sng" dirty="0">
                <a:latin typeface="Georgia" panose="02040502050405020303" pitchFamily="18" charset="0"/>
                <a:hlinkClick r:id="rId2"/>
              </a:rPr>
              <a:t>https</a:t>
            </a:r>
            <a:r>
              <a:rPr lang="ru-RU" sz="1400" u="sng" dirty="0">
                <a:latin typeface="Georgia" panose="02040502050405020303" pitchFamily="18" charset="0"/>
                <a:hlinkClick r:id="rId2"/>
              </a:rPr>
              <a:t>://</a:t>
            </a:r>
            <a:r>
              <a:rPr lang="en-US" sz="1400" u="sng" dirty="0" err="1">
                <a:latin typeface="Georgia" panose="02040502050405020303" pitchFamily="18" charset="0"/>
                <a:hlinkClick r:id="rId2"/>
              </a:rPr>
              <a:t>elar</a:t>
            </a:r>
            <a:r>
              <a:rPr lang="ru-RU" sz="1400" u="sng" dirty="0">
                <a:latin typeface="Georgia" panose="02040502050405020303" pitchFamily="18" charset="0"/>
                <a:hlinkClick r:id="rId2"/>
              </a:rPr>
              <a:t>.</a:t>
            </a:r>
            <a:r>
              <a:rPr lang="en-US" sz="1400" u="sng" dirty="0" err="1">
                <a:latin typeface="Georgia" panose="02040502050405020303" pitchFamily="18" charset="0"/>
                <a:hlinkClick r:id="rId2"/>
              </a:rPr>
              <a:t>urfu</a:t>
            </a:r>
            <a:r>
              <a:rPr lang="ru-RU" sz="1400" u="sng" dirty="0">
                <a:latin typeface="Georgia" panose="02040502050405020303" pitchFamily="18" charset="0"/>
                <a:hlinkClick r:id="rId2"/>
              </a:rPr>
              <a:t>.</a:t>
            </a:r>
            <a:r>
              <a:rPr lang="en-US" sz="1400" u="sng" dirty="0" err="1">
                <a:latin typeface="Georgia" panose="02040502050405020303" pitchFamily="18" charset="0"/>
                <a:hlinkClick r:id="rId2"/>
              </a:rPr>
              <a:t>ru</a:t>
            </a:r>
            <a:r>
              <a:rPr lang="ru-RU" sz="1400" u="sng" dirty="0">
                <a:latin typeface="Georgia" panose="02040502050405020303" pitchFamily="18" charset="0"/>
                <a:hlinkClick r:id="rId2"/>
              </a:rPr>
              <a:t>/</a:t>
            </a:r>
            <a:r>
              <a:rPr lang="en-US" sz="1400" u="sng" dirty="0" err="1">
                <a:latin typeface="Georgia" panose="02040502050405020303" pitchFamily="18" charset="0"/>
                <a:hlinkClick r:id="rId2"/>
              </a:rPr>
              <a:t>bitstream</a:t>
            </a:r>
            <a:r>
              <a:rPr lang="ru-RU" sz="1400" u="sng" dirty="0">
                <a:latin typeface="Georgia" panose="02040502050405020303" pitchFamily="18" charset="0"/>
                <a:hlinkClick r:id="rId2"/>
              </a:rPr>
              <a:t>/10995/62389/1/</a:t>
            </a:r>
            <a:r>
              <a:rPr lang="en-US" sz="1400" u="sng" dirty="0">
                <a:latin typeface="Georgia" panose="02040502050405020303" pitchFamily="18" charset="0"/>
                <a:hlinkClick r:id="rId2"/>
              </a:rPr>
              <a:t>UM</a:t>
            </a:r>
            <a:r>
              <a:rPr lang="ru-RU" sz="1400" u="sng" dirty="0">
                <a:latin typeface="Georgia" panose="02040502050405020303" pitchFamily="18" charset="0"/>
                <a:hlinkClick r:id="rId2"/>
              </a:rPr>
              <a:t>_2017_1_88-95.</a:t>
            </a:r>
            <a:r>
              <a:rPr lang="en-US" sz="1400" u="sng" dirty="0">
                <a:latin typeface="Georgia" panose="02040502050405020303" pitchFamily="18" charset="0"/>
                <a:hlinkClick r:id="rId2"/>
              </a:rPr>
              <a:t>pdf</a:t>
            </a:r>
            <a:endParaRPr lang="ru-RU" sz="1400" dirty="0">
              <a:latin typeface="Georgia" panose="02040502050405020303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Georgia" panose="02040502050405020303" pitchFamily="18" charset="0"/>
              </a:rPr>
              <a:t>10.   Фирсов </a:t>
            </a:r>
            <a:r>
              <a:rPr lang="ru-RU" sz="1400" dirty="0">
                <a:latin typeface="Georgia" panose="02040502050405020303" pitchFamily="18" charset="0"/>
              </a:rPr>
              <a:t>М.В. Психология социальной работы: Содержание и методы психосоциальной практики: Учеб. пособие для студ. </a:t>
            </a:r>
            <a:r>
              <a:rPr lang="ru-RU" sz="1400" dirty="0" err="1">
                <a:latin typeface="Georgia" panose="02040502050405020303" pitchFamily="18" charset="0"/>
              </a:rPr>
              <a:t>высш</a:t>
            </a:r>
            <a:r>
              <a:rPr lang="ru-RU" sz="1400" dirty="0">
                <a:latin typeface="Georgia" panose="02040502050405020303" pitchFamily="18" charset="0"/>
              </a:rPr>
              <a:t>. учеб. заведений / М. В. Фирсов, Б. Ю. Шапиро. - 2-е изд., стер. - М.: Издательский центр «Академия», 2005. - 192 с.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 startAt="11"/>
            </a:pPr>
            <a:r>
              <a:rPr lang="ru-RU" sz="1400" dirty="0" smtClean="0">
                <a:latin typeface="Georgia" panose="02040502050405020303" pitchFamily="18" charset="0"/>
              </a:rPr>
              <a:t>Численность </a:t>
            </a:r>
            <a:r>
              <a:rPr lang="ru-RU" sz="1400" dirty="0">
                <a:latin typeface="Georgia" panose="02040502050405020303" pitchFamily="18" charset="0"/>
              </a:rPr>
              <a:t>детей-инвалидов в возрасте до 18 лет, </a:t>
            </a:r>
            <a:endParaRPr lang="ru-RU" sz="1400" dirty="0" smtClean="0">
              <a:latin typeface="Georgia" panose="02040502050405020303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err="1" smtClean="0">
                <a:latin typeface="Georgia" panose="02040502050405020303" pitchFamily="18" charset="0"/>
              </a:rPr>
              <a:t>получающихсоциальные</a:t>
            </a:r>
            <a:r>
              <a:rPr lang="ru-RU" sz="1400" dirty="0" smtClean="0">
                <a:latin typeface="Georgia" panose="02040502050405020303" pitchFamily="18" charset="0"/>
              </a:rPr>
              <a:t> </a:t>
            </a:r>
            <a:r>
              <a:rPr lang="ru-RU" sz="1400" dirty="0">
                <a:latin typeface="Georgia" panose="02040502050405020303" pitchFamily="18" charset="0"/>
              </a:rPr>
              <a:t>пенсии по субъектам Российской Федерации. [Электронный ресурс]. –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>
                <a:latin typeface="Georgia" panose="02040502050405020303" pitchFamily="18" charset="0"/>
              </a:rPr>
              <a:t>URL</a:t>
            </a:r>
            <a:r>
              <a:rPr lang="ru-RU" sz="1400" dirty="0">
                <a:latin typeface="Georgia" panose="02040502050405020303" pitchFamily="18" charset="0"/>
              </a:rPr>
              <a:t>.: </a:t>
            </a:r>
            <a:r>
              <a:rPr lang="en-US" sz="1400" u="sng" dirty="0">
                <a:latin typeface="Georgia" panose="02040502050405020303" pitchFamily="18" charset="0"/>
                <a:hlinkClick r:id="rId3"/>
              </a:rPr>
              <a:t>https</a:t>
            </a:r>
            <a:r>
              <a:rPr lang="ru-RU" sz="1400" u="sng" dirty="0">
                <a:latin typeface="Georgia" panose="02040502050405020303" pitchFamily="18" charset="0"/>
                <a:hlinkClick r:id="rId3"/>
              </a:rPr>
              <a:t>://</a:t>
            </a:r>
            <a:r>
              <a:rPr lang="en-US" sz="1400" u="sng" dirty="0" err="1">
                <a:latin typeface="Georgia" panose="02040502050405020303" pitchFamily="18" charset="0"/>
                <a:hlinkClick r:id="rId3"/>
              </a:rPr>
              <a:t>rosstat</a:t>
            </a:r>
            <a:r>
              <a:rPr lang="ru-RU" sz="1400" u="sng" dirty="0">
                <a:latin typeface="Georgia" panose="02040502050405020303" pitchFamily="18" charset="0"/>
                <a:hlinkClick r:id="rId3"/>
              </a:rPr>
              <a:t>.</a:t>
            </a:r>
            <a:r>
              <a:rPr lang="en-US" sz="1400" u="sng" dirty="0" err="1">
                <a:latin typeface="Georgia" panose="02040502050405020303" pitchFamily="18" charset="0"/>
                <a:hlinkClick r:id="rId3"/>
              </a:rPr>
              <a:t>gov</a:t>
            </a:r>
            <a:r>
              <a:rPr lang="ru-RU" sz="1400" u="sng" dirty="0">
                <a:latin typeface="Georgia" panose="02040502050405020303" pitchFamily="18" charset="0"/>
                <a:hlinkClick r:id="rId3"/>
              </a:rPr>
              <a:t>.</a:t>
            </a:r>
            <a:r>
              <a:rPr lang="en-US" sz="1400" u="sng" dirty="0" err="1">
                <a:latin typeface="Georgia" panose="02040502050405020303" pitchFamily="18" charset="0"/>
                <a:hlinkClick r:id="rId3"/>
              </a:rPr>
              <a:t>ru</a:t>
            </a:r>
            <a:r>
              <a:rPr lang="ru-RU" sz="1400" u="sng" dirty="0">
                <a:latin typeface="Georgia" panose="02040502050405020303" pitchFamily="18" charset="0"/>
                <a:hlinkClick r:id="rId3"/>
              </a:rPr>
              <a:t>/</a:t>
            </a:r>
            <a:r>
              <a:rPr lang="en-US" sz="1400" u="sng" dirty="0">
                <a:latin typeface="Georgia" panose="02040502050405020303" pitchFamily="18" charset="0"/>
                <a:hlinkClick r:id="rId3"/>
              </a:rPr>
              <a:t>folder</a:t>
            </a:r>
            <a:r>
              <a:rPr lang="ru-RU" sz="1400" u="sng" dirty="0">
                <a:latin typeface="Georgia" panose="02040502050405020303" pitchFamily="18" charset="0"/>
                <a:hlinkClick r:id="rId3"/>
              </a:rPr>
              <a:t>/13964</a:t>
            </a:r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idx="13"/>
          </p:nvPr>
        </p:nvSpPr>
        <p:spPr>
          <a:xfrm>
            <a:off x="499753" y="1365662"/>
            <a:ext cx="5307687" cy="5023263"/>
          </a:xfrm>
        </p:spPr>
        <p:txBody>
          <a:bodyPr>
            <a:normAutofit fontScale="25000" lnSpcReduction="20000"/>
          </a:bodyPr>
          <a:lstStyle/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latin typeface="Georgia" panose="02040502050405020303" pitchFamily="18" charset="0"/>
              </a:rPr>
              <a:t>1.  Алехина</a:t>
            </a:r>
            <a:r>
              <a:rPr lang="ru-RU" sz="5600" dirty="0">
                <a:latin typeface="Georgia" panose="02040502050405020303" pitchFamily="18" charset="0"/>
              </a:rPr>
              <a:t>, С. В. Поддержка учителя в инклюзивном образовании [Электронный ресурс] : Современная зарубежная психология / С. В. Алехина, Т.А. Силантьева. – М., 2014. Т. 3. № 3. – С. 5-15. URL: </a:t>
            </a:r>
            <a:r>
              <a:rPr lang="ru-RU" sz="5600" u="sng" dirty="0">
                <a:latin typeface="Georgia" panose="02040502050405020303" pitchFamily="18" charset="0"/>
                <a:hlinkClick r:id="rId4"/>
              </a:rPr>
              <a:t>http://psyjournals.ru/jmfp/2014/n3/72696.shtml</a:t>
            </a:r>
            <a:r>
              <a:rPr lang="ru-RU" sz="5600" dirty="0">
                <a:latin typeface="Georgia" panose="02040502050405020303" pitchFamily="18" charset="0"/>
              </a:rPr>
              <a:t> 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latin typeface="Georgia" panose="02040502050405020303" pitchFamily="18" charset="0"/>
              </a:rPr>
              <a:t>2.  Проблемы </a:t>
            </a:r>
            <a:r>
              <a:rPr lang="ru-RU" sz="5600" dirty="0">
                <a:latin typeface="Georgia" panose="02040502050405020303" pitchFamily="18" charset="0"/>
              </a:rPr>
              <a:t>инклюзивного образования : учебное пособие / Н. </a:t>
            </a:r>
            <a:r>
              <a:rPr lang="ru-RU" sz="5600" dirty="0" err="1">
                <a:latin typeface="Georgia" panose="02040502050405020303" pitchFamily="18" charset="0"/>
              </a:rPr>
              <a:t>А.Мёдова</a:t>
            </a:r>
            <a:r>
              <a:rPr lang="ru-RU" sz="5600" dirty="0">
                <a:latin typeface="Georgia" panose="02040502050405020303" pitchFamily="18" charset="0"/>
              </a:rPr>
              <a:t>, В. </a:t>
            </a:r>
            <a:r>
              <a:rPr lang="ru-RU" sz="5600" dirty="0" err="1">
                <a:latin typeface="Georgia" panose="02040502050405020303" pitchFamily="18" charset="0"/>
              </a:rPr>
              <a:t>Байгулова</a:t>
            </a:r>
            <a:r>
              <a:rPr lang="ru-RU" sz="5600" dirty="0">
                <a:latin typeface="Georgia" panose="02040502050405020303" pitchFamily="18" charset="0"/>
              </a:rPr>
              <a:t>. – Томск : Издательство Томского государственного педагогического университета, 2019. – 136 </a:t>
            </a:r>
            <a:r>
              <a:rPr lang="en-US" sz="5600" dirty="0" smtClean="0">
                <a:latin typeface="Georgia" panose="02040502050405020303" pitchFamily="18" charset="0"/>
              </a:rPr>
              <a:t>URL</a:t>
            </a:r>
            <a:r>
              <a:rPr lang="en-US" sz="5600" dirty="0">
                <a:latin typeface="Georgia" panose="02040502050405020303" pitchFamily="18" charset="0"/>
              </a:rPr>
              <a:t>: </a:t>
            </a:r>
            <a:r>
              <a:rPr lang="en-US" sz="5600" u="sng" dirty="0">
                <a:latin typeface="Georgia" panose="02040502050405020303" pitchFamily="18" charset="0"/>
                <a:hlinkClick r:id="rId5"/>
              </a:rPr>
              <a:t>http://fulltext.tspu.edu.ru/OA/m2019-15.pdf</a:t>
            </a:r>
            <a:endParaRPr lang="ru-RU" sz="5600" dirty="0">
              <a:latin typeface="Georgia" panose="02040502050405020303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latin typeface="Georgia" panose="02040502050405020303" pitchFamily="18" charset="0"/>
              </a:rPr>
              <a:t>3.  </a:t>
            </a:r>
            <a:r>
              <a:rPr lang="ru-RU" sz="5600" dirty="0" err="1" smtClean="0">
                <a:latin typeface="Georgia" panose="02040502050405020303" pitchFamily="18" charset="0"/>
              </a:rPr>
              <a:t>Епифанцева</a:t>
            </a:r>
            <a:r>
              <a:rPr lang="ru-RU" sz="5600" dirty="0">
                <a:latin typeface="Georgia" panose="02040502050405020303" pitchFamily="18" charset="0"/>
              </a:rPr>
              <a:t>, Т.Е. Настольная книга педагога-дефектолога. Ростов, 2005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latin typeface="Georgia" panose="02040502050405020303" pitchFamily="18" charset="0"/>
              </a:rPr>
              <a:t>4.  Инклюзивное </a:t>
            </a:r>
            <a:r>
              <a:rPr lang="ru-RU" sz="5600" dirty="0">
                <a:latin typeface="Georgia" panose="02040502050405020303" pitchFamily="18" charset="0"/>
              </a:rPr>
              <a:t>или включённое образование [Электронный ресурс] : словари и энциклопедии / Академик, 2000. – </a:t>
            </a:r>
            <a:r>
              <a:rPr lang="ru-RU" sz="5600" dirty="0" smtClean="0">
                <a:latin typeface="Georgia" panose="02040502050405020303" pitchFamily="18" charset="0"/>
              </a:rPr>
              <a:t> </a:t>
            </a:r>
            <a:r>
              <a:rPr lang="en-US" sz="5600" dirty="0" smtClean="0">
                <a:latin typeface="Georgia" panose="02040502050405020303" pitchFamily="18" charset="0"/>
              </a:rPr>
              <a:t>URL </a:t>
            </a:r>
            <a:r>
              <a:rPr lang="en-US" sz="5600" dirty="0">
                <a:latin typeface="Georgia" panose="02040502050405020303" pitchFamily="18" charset="0"/>
              </a:rPr>
              <a:t>: </a:t>
            </a:r>
            <a:r>
              <a:rPr lang="en-US" sz="5600" u="sng" dirty="0">
                <a:latin typeface="Georgia" panose="02040502050405020303" pitchFamily="18" charset="0"/>
                <a:hlinkClick r:id="rId6"/>
              </a:rPr>
              <a:t>http://news_enc.academic.ru</a:t>
            </a:r>
            <a:endParaRPr lang="ru-RU" sz="5600" dirty="0">
              <a:latin typeface="Georgia" panose="02040502050405020303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latin typeface="Georgia" panose="02040502050405020303" pitchFamily="18" charset="0"/>
              </a:rPr>
              <a:t>5.   Запятая </a:t>
            </a:r>
            <a:r>
              <a:rPr lang="ru-RU" sz="5600" dirty="0">
                <a:latin typeface="Georgia" panose="02040502050405020303" pitchFamily="18" charset="0"/>
              </a:rPr>
              <a:t>О.В. Умения коммуникации: формирование и диагностика в учебном процессе: методическое пособие. Красноярск: КК </a:t>
            </a:r>
            <a:r>
              <a:rPr lang="ru-RU" sz="5600" dirty="0" err="1">
                <a:latin typeface="Georgia" panose="02040502050405020303" pitchFamily="18" charset="0"/>
              </a:rPr>
              <a:t>ИПКиПП</a:t>
            </a:r>
            <a:r>
              <a:rPr lang="ru-RU" sz="5600" dirty="0">
                <a:latin typeface="Georgia" panose="02040502050405020303" pitchFamily="18" charset="0"/>
              </a:rPr>
              <a:t> РО, </a:t>
            </a:r>
            <a:r>
              <a:rPr lang="ru-RU" sz="5600" dirty="0" smtClean="0">
                <a:latin typeface="Georgia" panose="02040502050405020303" pitchFamily="18" charset="0"/>
              </a:rPr>
              <a:t>2011</a:t>
            </a:r>
            <a:endParaRPr lang="ru-RU" sz="5600" dirty="0">
              <a:latin typeface="Georgia" panose="02040502050405020303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latin typeface="Georgia" panose="02040502050405020303" pitchFamily="18" charset="0"/>
              </a:rPr>
              <a:t>6.   Ковалец</a:t>
            </a:r>
            <a:r>
              <a:rPr lang="ru-RU" sz="5600" dirty="0">
                <a:latin typeface="Georgia" panose="02040502050405020303" pitchFamily="18" charset="0"/>
              </a:rPr>
              <a:t>, И.В. Некоторые особенности коррекционной помощи детям с нарушенным эмоциональным развитием (с аутизмом) в раннем возрасте / И.В. Ковалец // Дефектология. 2007. №</a:t>
            </a:r>
            <a:r>
              <a:rPr lang="ru-RU" sz="5600" dirty="0" smtClean="0">
                <a:latin typeface="Georgia" panose="02040502050405020303" pitchFamily="18" charset="0"/>
              </a:rPr>
              <a:t>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400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/>
          <a:srcRect l="8271" t="16394" r="7675" b="14754"/>
          <a:stretch/>
        </p:blipFill>
        <p:spPr>
          <a:xfrm flipH="1">
            <a:off x="9974948" y="5453079"/>
            <a:ext cx="1717964" cy="10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2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smtClean="0"/>
              <a:t>Источники рисунков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http://www.newdesignfile.com/postpic/2013/06/open-blank-book-template_40530.jpg</a:t>
            </a:r>
            <a:endParaRPr lang="ru-RU" dirty="0"/>
          </a:p>
          <a:p>
            <a:r>
              <a:rPr lang="en-US" dirty="0">
                <a:hlinkClick r:id="rId3"/>
              </a:rPr>
              <a:t>https://avatars.mds.yandex.net/i?id=7c64f95b39f32cd845274d9ced5337519e32802c-5284852-images-thumbs&amp;ref=rim&amp;n=33&amp;w=272&amp;h=200</a:t>
            </a: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3385" y="1858780"/>
            <a:ext cx="4651651" cy="321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646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70758" y="333117"/>
            <a:ext cx="5283042" cy="13255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Задачи доклада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Georgia" panose="02040502050405020303" pitchFamily="18" charset="0"/>
              </a:rPr>
              <a:t>обобщение </a:t>
            </a:r>
            <a:r>
              <a:rPr lang="ru-RU" sz="2000" dirty="0">
                <a:latin typeface="Georgia" panose="02040502050405020303" pitchFamily="18" charset="0"/>
              </a:rPr>
              <a:t>роли междисциплинарного подхода и выявление возможностей междисциплинарной команды для повышения эффективности инклюзивной практики.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Georgia" panose="02040502050405020303" pitchFamily="18" charset="0"/>
              </a:rPr>
              <a:t>-уточнить </a:t>
            </a:r>
            <a:r>
              <a:rPr lang="ru-RU" sz="2000" dirty="0">
                <a:latin typeface="Georgia" panose="02040502050405020303" pitchFamily="18" charset="0"/>
              </a:rPr>
              <a:t>понятие междисциплинарного подхода применительно к инклюзивному </a:t>
            </a:r>
            <a:r>
              <a:rPr lang="ru-RU" sz="2000" dirty="0" smtClean="0">
                <a:latin typeface="Georgia" panose="02040502050405020303" pitchFamily="18" charset="0"/>
              </a:rPr>
              <a:t>  </a:t>
            </a:r>
            <a:r>
              <a:rPr lang="ru-RU" sz="2000" dirty="0">
                <a:latin typeface="Georgia" panose="02040502050405020303" pitchFamily="18" charset="0"/>
              </a:rPr>
              <a:t>обучению;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Georgia" panose="02040502050405020303" pitchFamily="18" charset="0"/>
              </a:rPr>
              <a:t>-провести </a:t>
            </a:r>
            <a:r>
              <a:rPr lang="ru-RU" sz="2000" dirty="0">
                <a:latin typeface="Georgia" panose="02040502050405020303" pitchFamily="18" charset="0"/>
              </a:rPr>
              <a:t>сравнительный анализ подходов к инклюзии;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Georgia" panose="02040502050405020303" pitchFamily="18" charset="0"/>
              </a:rPr>
              <a:t>-рассмотреть </a:t>
            </a:r>
            <a:r>
              <a:rPr lang="ru-RU" sz="2000" dirty="0">
                <a:latin typeface="Georgia" panose="02040502050405020303" pitchFamily="18" charset="0"/>
              </a:rPr>
              <a:t>алгоритм взаимодействия субъектов междисциплинарной команды;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Georgia" panose="02040502050405020303" pitchFamily="18" charset="0"/>
              </a:rPr>
              <a:t>-обозначить </a:t>
            </a:r>
            <a:r>
              <a:rPr lang="ru-RU" sz="2000" dirty="0">
                <a:latin typeface="Georgia" panose="02040502050405020303" pitchFamily="18" charset="0"/>
              </a:rPr>
              <a:t>возможности подхода применительно к обучающимся с РАС.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415" y="717036"/>
            <a:ext cx="3078747" cy="7925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052" y="5545777"/>
            <a:ext cx="1635006" cy="94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4869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329549" y="1710759"/>
            <a:ext cx="5082638" cy="3248478"/>
          </a:xfrm>
        </p:spPr>
        <p:txBody>
          <a:bodyPr>
            <a:noAutofit/>
          </a:bodyPr>
          <a:lstStyle/>
          <a:p>
            <a:pPr algn="just"/>
            <a:r>
              <a:rPr lang="ru-RU" sz="2000" dirty="0"/>
              <a:t>«</a:t>
            </a:r>
            <a:r>
              <a:rPr lang="ru-RU" sz="2000" dirty="0">
                <a:effectLst/>
              </a:rPr>
              <a:t>Никакая доступная среда, никакие пандусы не обеспечат образовательную и социальную инклюзию. Здесь нужны профессионально подготовленные люди, которые реально умеют </a:t>
            </a:r>
            <a:r>
              <a:rPr lang="ru-RU" sz="2000" dirty="0" smtClean="0">
                <a:effectLst/>
              </a:rPr>
              <a:t>решать </a:t>
            </a:r>
            <a:r>
              <a:rPr lang="ru-RU" sz="2000" dirty="0">
                <a:effectLst/>
              </a:rPr>
              <a:t>вопросы человека со своими проблемами, сложностями, возможностями, склонностями и интересами, чтобы правильно ввести его в социальную ситуацию</a:t>
            </a:r>
            <a:r>
              <a:rPr lang="ru-RU" sz="2000" dirty="0" smtClean="0">
                <a:effectLst/>
              </a:rPr>
              <a:t>»</a:t>
            </a:r>
            <a:endParaRPr lang="ru-RU" sz="2000" dirty="0">
              <a:effectLst/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4914" r="14914"/>
          <a:stretch>
            <a:fillRect/>
          </a:stretch>
        </p:blipFill>
        <p:spPr>
          <a:xfrm>
            <a:off x="1638300" y="987425"/>
            <a:ext cx="3052763" cy="270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39788" y="4049486"/>
            <a:ext cx="4812867" cy="1819502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</a:t>
            </a:r>
            <a:r>
              <a:rPr lang="ru-RU" sz="2600" dirty="0" smtClean="0">
                <a:latin typeface="Georgia" panose="02040502050405020303" pitchFamily="18" charset="0"/>
              </a:rPr>
              <a:t>Рубцов В.В.</a:t>
            </a:r>
            <a:endParaRPr lang="ru-RU" sz="2600" dirty="0">
              <a:latin typeface="Georgia" panose="02040502050405020303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600" dirty="0">
                <a:latin typeface="Georgia" panose="02040502050405020303" pitchFamily="18" charset="0"/>
              </a:rPr>
              <a:t>Президент Московского государственного психолого-педагогического университета, доктор психологических наук, директор Психологического института РАО.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769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473" y="2493818"/>
            <a:ext cx="5087911" cy="19831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Сравнительный анализ подходов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420" y="922975"/>
            <a:ext cx="5355772" cy="44050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473" y="5421631"/>
            <a:ext cx="1719221" cy="109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215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48146" y="457200"/>
            <a:ext cx="4678294" cy="1401580"/>
          </a:xfrm>
        </p:spPr>
        <p:txBody>
          <a:bodyPr>
            <a:normAutofit/>
          </a:bodyPr>
          <a:lstStyle/>
          <a:p>
            <a:r>
              <a:rPr lang="ru-RU" sz="2800" dirty="0"/>
              <a:t>Трансдисциплинарная модель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0717" y="2687786"/>
            <a:ext cx="1223051" cy="1121761"/>
          </a:xfrm>
          <a:prstGeom prst="rect">
            <a:avLst/>
          </a:prstGeo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17358" y="2057400"/>
            <a:ext cx="5108958" cy="3811588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Georgia" panose="02040502050405020303" pitchFamily="18" charset="0"/>
              </a:rPr>
              <a:t>весь </a:t>
            </a:r>
            <a:r>
              <a:rPr lang="ru-RU" sz="2000" dirty="0">
                <a:latin typeface="Georgia" panose="02040502050405020303" pitchFamily="18" charset="0"/>
              </a:rPr>
              <a:t>объем помощи опосредован одним </a:t>
            </a:r>
            <a:r>
              <a:rPr lang="ru-RU" sz="2000" dirty="0" smtClean="0">
                <a:latin typeface="Georgia" panose="02040502050405020303" pitchFamily="18" charset="0"/>
              </a:rPr>
              <a:t>специалистом;</a:t>
            </a:r>
            <a:r>
              <a:rPr lang="ru-RU" sz="2000" dirty="0"/>
              <a:t> </a:t>
            </a:r>
            <a:endParaRPr lang="ru-RU" sz="2000" dirty="0" smtClean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Georgia" panose="02040502050405020303" pitchFamily="18" charset="0"/>
              </a:rPr>
              <a:t>специалисты </a:t>
            </a:r>
            <a:r>
              <a:rPr lang="ru-RU" sz="2000" dirty="0">
                <a:latin typeface="Georgia" panose="02040502050405020303" pitchFamily="18" charset="0"/>
              </a:rPr>
              <a:t>различного профиля </a:t>
            </a:r>
            <a:r>
              <a:rPr lang="ru-RU" sz="2000" dirty="0" smtClean="0">
                <a:latin typeface="Georgia" panose="02040502050405020303" pitchFamily="18" charset="0"/>
              </a:rPr>
              <a:t>выполняют экспертную роль для решения ситуативных проблем и привлекаются в качестве дополнительного ресурса;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>
                <a:latin typeface="Georgia" panose="02040502050405020303" pitchFamily="18" charset="0"/>
              </a:rPr>
              <a:t>о</a:t>
            </a:r>
            <a:r>
              <a:rPr lang="ru-RU" sz="2000" dirty="0" smtClean="0">
                <a:latin typeface="Georgia" panose="02040502050405020303" pitchFamily="18" charset="0"/>
              </a:rPr>
              <a:t>тветственность за реализацию программы на одном специалисте;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Georgia" panose="02040502050405020303" pitchFamily="18" charset="0"/>
              </a:rPr>
              <a:t>эффективность </a:t>
            </a:r>
            <a:r>
              <a:rPr lang="ru-RU" sz="2000" dirty="0">
                <a:latin typeface="Georgia" panose="02040502050405020303" pitchFamily="18" charset="0"/>
              </a:rPr>
              <a:t>работы будет </a:t>
            </a:r>
            <a:r>
              <a:rPr lang="ru-RU" sz="2000" dirty="0" smtClean="0">
                <a:latin typeface="Georgia" panose="02040502050405020303" pitchFamily="18" charset="0"/>
              </a:rPr>
              <a:t>зависит </a:t>
            </a:r>
            <a:r>
              <a:rPr lang="ru-RU" sz="2000" dirty="0">
                <a:latin typeface="Georgia" panose="02040502050405020303" pitchFamily="18" charset="0"/>
              </a:rPr>
              <a:t>от </a:t>
            </a:r>
            <a:r>
              <a:rPr lang="ru-RU" sz="2000" dirty="0" smtClean="0">
                <a:latin typeface="Georgia" panose="02040502050405020303" pitchFamily="18" charset="0"/>
              </a:rPr>
              <a:t>квалификации</a:t>
            </a:r>
            <a:r>
              <a:rPr lang="ru-RU" sz="2000" dirty="0">
                <a:latin typeface="Georgia" panose="02040502050405020303" pitchFamily="18" charset="0"/>
              </a:rPr>
              <a:t>, опыта и полноты понимания структуры проблемного поля вверенного ему </a:t>
            </a:r>
            <a:r>
              <a:rPr lang="ru-RU" sz="2000" dirty="0" smtClean="0">
                <a:latin typeface="Georgia" panose="02040502050405020303" pitchFamily="18" charset="0"/>
              </a:rPr>
              <a:t>ребенка.</a:t>
            </a:r>
          </a:p>
          <a:p>
            <a:r>
              <a:rPr lang="ru-RU" sz="2000" dirty="0" smtClean="0">
                <a:latin typeface="Georgia" panose="02040502050405020303" pitchFamily="18" charset="0"/>
              </a:rPr>
              <a:t>.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933242" y="2709220"/>
            <a:ext cx="1711039" cy="1577772"/>
          </a:xfrm>
          <a:prstGeom prst="ellipse">
            <a:avLst/>
          </a:prstGeom>
          <a:ln w="38100">
            <a:solidFill>
              <a:srgbClr val="66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Georgia" panose="02040502050405020303" pitchFamily="18" charset="0"/>
              </a:rPr>
              <a:t>Коррекционный педагог</a:t>
            </a:r>
            <a:endParaRPr lang="ru-RU" sz="1000" dirty="0">
              <a:latin typeface="Georgia" panose="02040502050405020303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896637" y="781054"/>
            <a:ext cx="1271650" cy="1238004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психолог</a:t>
            </a:r>
            <a:endParaRPr lang="ru-RU" sz="1200" dirty="0">
              <a:latin typeface="Georgia" panose="02040502050405020303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806745" y="1123682"/>
            <a:ext cx="1282536" cy="1238004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логопед</a:t>
            </a:r>
            <a:endParaRPr lang="ru-RU" sz="1200" dirty="0">
              <a:latin typeface="Georgia" panose="02040502050405020303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418903" y="2847736"/>
            <a:ext cx="1282536" cy="1245263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Georgia" panose="02040502050405020303" pitchFamily="18" charset="0"/>
              </a:rPr>
              <a:t>дефектолог</a:t>
            </a:r>
            <a:endParaRPr lang="ru-RU" sz="1000" dirty="0">
              <a:latin typeface="Georgia" panose="02040502050405020303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0109437" y="4425636"/>
            <a:ext cx="1282536" cy="1238004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соц.</a:t>
            </a:r>
          </a:p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педагог</a:t>
            </a:r>
            <a:endParaRPr lang="ru-RU" sz="1200" dirty="0">
              <a:latin typeface="Georgia" panose="02040502050405020303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9735741" y="3448384"/>
            <a:ext cx="662706" cy="8540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9467563" y="2292363"/>
            <a:ext cx="503581" cy="605857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3" idx="0"/>
          </p:cNvCxnSpPr>
          <p:nvPr/>
        </p:nvCxnSpPr>
        <p:spPr>
          <a:xfrm flipH="1" flipV="1">
            <a:off x="8640802" y="2019059"/>
            <a:ext cx="147960" cy="690161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9559460" y="4048791"/>
            <a:ext cx="664295" cy="464278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7037470" y="3417751"/>
            <a:ext cx="820699" cy="5116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8520709" y="4984070"/>
            <a:ext cx="1295157" cy="1249122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latin typeface="Georgia" panose="02040502050405020303" pitchFamily="18" charset="0"/>
              </a:rPr>
              <a:t>тьютор</a:t>
            </a:r>
            <a:endParaRPr lang="ru-RU" sz="1200" dirty="0">
              <a:latin typeface="Georgia" panose="02040502050405020303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748918" y="4588745"/>
            <a:ext cx="1276546" cy="1253669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latin typeface="Georgia" panose="02040502050405020303" pitchFamily="18" charset="0"/>
              </a:rPr>
              <a:t>спец.по</a:t>
            </a:r>
            <a:r>
              <a:rPr lang="ru-RU" sz="1200" dirty="0" smtClean="0">
                <a:latin typeface="Georgia" panose="02040502050405020303" pitchFamily="18" charset="0"/>
              </a:rPr>
              <a:t> </a:t>
            </a:r>
            <a:r>
              <a:rPr lang="ru-RU" sz="1200" dirty="0" err="1" smtClean="0">
                <a:latin typeface="Georgia" panose="02040502050405020303" pitchFamily="18" charset="0"/>
              </a:rPr>
              <a:t>адаптивн.физ</a:t>
            </a:r>
            <a:r>
              <a:rPr lang="ru-RU" sz="1200" dirty="0" smtClean="0">
                <a:latin typeface="Georgia" panose="02040502050405020303" pitchFamily="18" charset="0"/>
              </a:rPr>
              <a:t>-ре</a:t>
            </a:r>
            <a:endParaRPr lang="ru-RU" sz="1200" dirty="0">
              <a:latin typeface="Georgia" panose="02040502050405020303" pitchFamily="18" charset="0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 flipH="1">
            <a:off x="7759448" y="4202065"/>
            <a:ext cx="507026" cy="493830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29" idx="0"/>
          </p:cNvCxnSpPr>
          <p:nvPr/>
        </p:nvCxnSpPr>
        <p:spPr>
          <a:xfrm>
            <a:off x="9002031" y="4325801"/>
            <a:ext cx="166257" cy="658269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022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9705" y="457200"/>
            <a:ext cx="4969041" cy="1401580"/>
          </a:xfrm>
        </p:spPr>
        <p:txBody>
          <a:bodyPr>
            <a:normAutofit/>
          </a:bodyPr>
          <a:lstStyle/>
          <a:p>
            <a:r>
              <a:rPr lang="ru-RU" sz="2800" dirty="0"/>
              <a:t>Мультидисциплинарная модель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8823" y="2977161"/>
            <a:ext cx="1223051" cy="1121761"/>
          </a:xfrm>
          <a:prstGeom prst="rect">
            <a:avLst/>
          </a:prstGeo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17358" y="2057400"/>
            <a:ext cx="5034848" cy="3811588"/>
          </a:xfrm>
        </p:spPr>
        <p:txBody>
          <a:bodyPr>
            <a:normAutofit fontScale="85000" lnSpcReduction="10000"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Georgia" panose="02040502050405020303" pitchFamily="18" charset="0"/>
              </a:rPr>
              <a:t>мультидисциплинарная команда - совокупность независимых экспертов;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Georgia" panose="02040502050405020303" pitchFamily="18" charset="0"/>
              </a:rPr>
              <a:t>специалисты </a:t>
            </a:r>
            <a:r>
              <a:rPr lang="ru-RU" sz="2000" dirty="0">
                <a:latin typeface="Georgia" panose="02040502050405020303" pitchFamily="18" charset="0"/>
              </a:rPr>
              <a:t>самостоятельно </a:t>
            </a:r>
            <a:r>
              <a:rPr lang="ru-RU" sz="2000" dirty="0" smtClean="0">
                <a:latin typeface="Georgia" panose="02040502050405020303" pitchFamily="18" charset="0"/>
              </a:rPr>
              <a:t>(изолированно) выполняет </a:t>
            </a:r>
            <a:r>
              <a:rPr lang="ru-RU" sz="2000" dirty="0">
                <a:latin typeface="Georgia" panose="02040502050405020303" pitchFamily="18" charset="0"/>
              </a:rPr>
              <a:t>свою часть в общем деле достижения </a:t>
            </a:r>
            <a:r>
              <a:rPr lang="ru-RU" sz="2000" dirty="0" smtClean="0">
                <a:latin typeface="Georgia" panose="02040502050405020303" pitchFamily="18" charset="0"/>
              </a:rPr>
              <a:t>цели, руководствуясь отдельными планами развития;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>
                <a:latin typeface="Georgia" panose="02040502050405020303" pitchFamily="18" charset="0"/>
              </a:rPr>
              <a:t>к</a:t>
            </a:r>
            <a:r>
              <a:rPr lang="ru-RU" sz="2000" dirty="0" smtClean="0">
                <a:latin typeface="Georgia" panose="02040502050405020303" pitchFamily="18" charset="0"/>
              </a:rPr>
              <a:t>аждый специалист строит </a:t>
            </a:r>
            <a:r>
              <a:rPr lang="ru-RU" sz="2000" dirty="0">
                <a:latin typeface="Georgia" panose="02040502050405020303" pitchFamily="18" charset="0"/>
              </a:rPr>
              <a:t>узкоспециализированную программу, направленную на исправление того типа нарушения, которое считает своей «зоной ответственности», разрабатывает свои задачи и </a:t>
            </a:r>
            <a:r>
              <a:rPr lang="ru-RU" sz="2000" dirty="0" smtClean="0">
                <a:latin typeface="Georgia" panose="02040502050405020303" pitchFamily="18" charset="0"/>
              </a:rPr>
              <a:t>инструментарий;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Georgia" panose="02040502050405020303" pitchFamily="18" charset="0"/>
              </a:rPr>
              <a:t>отсутствует </a:t>
            </a:r>
            <a:r>
              <a:rPr lang="ru-RU" sz="2000" dirty="0">
                <a:latin typeface="Georgia" panose="02040502050405020303" pitchFamily="18" charset="0"/>
              </a:rPr>
              <a:t>регламентация конечного общего продукта </a:t>
            </a:r>
            <a:r>
              <a:rPr lang="ru-RU" sz="2000" dirty="0" smtClean="0">
                <a:latin typeface="Georgia" panose="02040502050405020303" pitchFamily="18" charset="0"/>
              </a:rPr>
              <a:t>сопроводительной деятельности.</a:t>
            </a:r>
          </a:p>
        </p:txBody>
      </p:sp>
      <p:sp>
        <p:nvSpPr>
          <p:cNvPr id="4" name="Овал 3"/>
          <p:cNvSpPr/>
          <p:nvPr/>
        </p:nvSpPr>
        <p:spPr>
          <a:xfrm>
            <a:off x="8422366" y="705766"/>
            <a:ext cx="1271650" cy="1238004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психолог</a:t>
            </a:r>
            <a:endParaRPr lang="ru-RU" sz="1200" dirty="0">
              <a:latin typeface="Georgia" panose="02040502050405020303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287934" y="1533372"/>
            <a:ext cx="1282536" cy="1238004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логопед</a:t>
            </a:r>
            <a:endParaRPr lang="ru-RU" sz="1200" dirty="0">
              <a:latin typeface="Georgia" panose="02040502050405020303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358736" y="3351093"/>
            <a:ext cx="1282536" cy="1245263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Georgia" panose="02040502050405020303" pitchFamily="18" charset="0"/>
              </a:rPr>
              <a:t>дефектолог</a:t>
            </a:r>
            <a:endParaRPr lang="ru-RU" sz="1000" dirty="0">
              <a:latin typeface="Georgia" panose="02040502050405020303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434751" y="4773718"/>
            <a:ext cx="1282536" cy="1238004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соц.</a:t>
            </a:r>
          </a:p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педагог</a:t>
            </a:r>
            <a:endParaRPr lang="ru-RU" sz="1200" dirty="0">
              <a:latin typeface="Georgia" panose="02040502050405020303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9035716" y="2117558"/>
            <a:ext cx="17406" cy="717010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9623670" y="2647244"/>
            <a:ext cx="664264" cy="413990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9594222" y="3595167"/>
            <a:ext cx="693712" cy="267822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8422366" y="4284173"/>
            <a:ext cx="365723" cy="489545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7658949" y="3673897"/>
            <a:ext cx="739874" cy="279010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6289069" y="3333905"/>
            <a:ext cx="1247124" cy="1238004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коррекц.</a:t>
            </a:r>
          </a:p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педагог</a:t>
            </a:r>
            <a:endParaRPr lang="ru-RU" sz="1200" dirty="0">
              <a:latin typeface="Georgia" panose="02040502050405020303" pitchFamily="18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0642" y="1536611"/>
            <a:ext cx="1310754" cy="128027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2652" y="4807892"/>
            <a:ext cx="1322947" cy="1280271"/>
          </a:xfrm>
          <a:prstGeom prst="rect">
            <a:avLst/>
          </a:prstGeom>
        </p:spPr>
      </p:pic>
      <p:cxnSp>
        <p:nvCxnSpPr>
          <p:cNvPr id="39" name="Прямая со стрелкой 38"/>
          <p:cNvCxnSpPr/>
          <p:nvPr/>
        </p:nvCxnSpPr>
        <p:spPr>
          <a:xfrm>
            <a:off x="7745454" y="2602284"/>
            <a:ext cx="676912" cy="410405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 flipV="1">
            <a:off x="9309953" y="4284173"/>
            <a:ext cx="407433" cy="489546"/>
          </a:xfrm>
          <a:prstGeom prst="straightConnector1">
            <a:avLst/>
          </a:prstGeom>
          <a:ln w="38100">
            <a:solidFill>
              <a:srgbClr val="66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Рисунок 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0960" y="1536611"/>
            <a:ext cx="1310754" cy="12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790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9705" y="457200"/>
            <a:ext cx="4969041" cy="14015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Междисциплинарная </a:t>
            </a:r>
            <a:r>
              <a:rPr lang="ru-RU" sz="2800" dirty="0"/>
              <a:t>модель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8823" y="2977161"/>
            <a:ext cx="1223051" cy="1121761"/>
          </a:xfrm>
          <a:prstGeom prst="rect">
            <a:avLst/>
          </a:prstGeo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29389" y="2057400"/>
            <a:ext cx="5089357" cy="3811588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>
                <a:latin typeface="Georgia" panose="02040502050405020303" pitchFamily="18" charset="0"/>
              </a:rPr>
              <a:t>с</a:t>
            </a:r>
            <a:r>
              <a:rPr lang="ru-RU" sz="2000" dirty="0" smtClean="0">
                <a:latin typeface="Georgia" panose="02040502050405020303" pitchFamily="18" charset="0"/>
              </a:rPr>
              <a:t>оздается особая команда под </a:t>
            </a:r>
            <a:r>
              <a:rPr lang="ru-RU" sz="2000" dirty="0">
                <a:latin typeface="Georgia" panose="02040502050405020303" pitchFamily="18" charset="0"/>
              </a:rPr>
              <a:t>нужды конкретного </a:t>
            </a:r>
            <a:r>
              <a:rPr lang="ru-RU" sz="2000" dirty="0" smtClean="0">
                <a:latin typeface="Georgia" panose="02040502050405020303" pitchFamily="18" charset="0"/>
              </a:rPr>
              <a:t> ребенка </a:t>
            </a:r>
            <a:r>
              <a:rPr lang="ru-RU" sz="2000" dirty="0">
                <a:latin typeface="Georgia" panose="02040502050405020303" pitchFamily="18" charset="0"/>
              </a:rPr>
              <a:t>с </a:t>
            </a:r>
            <a:r>
              <a:rPr lang="ru-RU" sz="2000" dirty="0" smtClean="0">
                <a:latin typeface="Georgia" panose="02040502050405020303" pitchFamily="18" charset="0"/>
              </a:rPr>
              <a:t>ОВЗ с четким порядком взаимодействия;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>
                <a:latin typeface="Georgia" panose="02040502050405020303" pitchFamily="18" charset="0"/>
              </a:rPr>
              <a:t>формирует целостный взгляда на ребенка, его проблему, четкость в понимании влияния первичного дефекта на всю структуру </a:t>
            </a:r>
            <a:r>
              <a:rPr lang="ru-RU" sz="2000" dirty="0" smtClean="0">
                <a:latin typeface="Georgia" panose="02040502050405020303" pitchFamily="18" charset="0"/>
              </a:rPr>
              <a:t>личности, постановка единых задач коррекции;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Georgia" panose="02040502050405020303" pitchFamily="18" charset="0"/>
              </a:rPr>
              <a:t>каждый </a:t>
            </a:r>
            <a:r>
              <a:rPr lang="ru-RU" sz="2000" dirty="0">
                <a:latin typeface="Georgia" panose="02040502050405020303" pitchFamily="18" charset="0"/>
              </a:rPr>
              <a:t>член команды реализует свою часть программы, постоянно сверяя свою </a:t>
            </a:r>
            <a:r>
              <a:rPr lang="ru-RU" sz="2000" dirty="0" smtClean="0">
                <a:latin typeface="Georgia" panose="02040502050405020303" pitchFamily="18" charset="0"/>
              </a:rPr>
              <a:t>работу;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Georgia" panose="02040502050405020303" pitchFamily="18" charset="0"/>
              </a:rPr>
              <a:t>регулярные </a:t>
            </a:r>
            <a:r>
              <a:rPr lang="ru-RU" sz="2000" dirty="0">
                <a:latin typeface="Georgia" panose="02040502050405020303" pitchFamily="18" charset="0"/>
              </a:rPr>
              <a:t>встречи членов команды для обмена </a:t>
            </a:r>
            <a:r>
              <a:rPr lang="ru-RU" sz="2000" dirty="0" smtClean="0">
                <a:latin typeface="Georgia" panose="02040502050405020303" pitchFamily="18" charset="0"/>
              </a:rPr>
              <a:t>информацией, корректировки программ.</a:t>
            </a:r>
          </a:p>
        </p:txBody>
      </p:sp>
      <p:sp>
        <p:nvSpPr>
          <p:cNvPr id="4" name="Овал 3"/>
          <p:cNvSpPr/>
          <p:nvPr/>
        </p:nvSpPr>
        <p:spPr>
          <a:xfrm>
            <a:off x="8422366" y="705766"/>
            <a:ext cx="1271650" cy="1238004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психолог</a:t>
            </a:r>
            <a:endParaRPr lang="ru-RU" sz="1200" dirty="0">
              <a:latin typeface="Georgia" panose="02040502050405020303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287934" y="1533372"/>
            <a:ext cx="1282536" cy="1238004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логопед</a:t>
            </a:r>
            <a:endParaRPr lang="ru-RU" sz="1200" dirty="0">
              <a:latin typeface="Georgia" panose="02040502050405020303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358736" y="3351093"/>
            <a:ext cx="1282536" cy="1245263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Georgia" panose="02040502050405020303" pitchFamily="18" charset="0"/>
              </a:rPr>
              <a:t>дефектолог</a:t>
            </a:r>
            <a:endParaRPr lang="ru-RU" sz="1000" dirty="0">
              <a:latin typeface="Georgia" panose="02040502050405020303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434751" y="4773718"/>
            <a:ext cx="1282536" cy="1238004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соц.</a:t>
            </a:r>
          </a:p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педагог</a:t>
            </a:r>
            <a:endParaRPr lang="ru-RU" sz="1200" dirty="0">
              <a:latin typeface="Georgia" panose="02040502050405020303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9035716" y="2117558"/>
            <a:ext cx="17406" cy="7170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9623670" y="2647244"/>
            <a:ext cx="664264" cy="4139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9594222" y="3595167"/>
            <a:ext cx="693712" cy="2678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8422366" y="4284173"/>
            <a:ext cx="365723" cy="4895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7658949" y="3673897"/>
            <a:ext cx="739874" cy="2790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6289069" y="3333905"/>
            <a:ext cx="1247124" cy="1238004"/>
          </a:xfrm>
          <a:prstGeom prst="ellipse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коррекц.</a:t>
            </a:r>
          </a:p>
          <a:p>
            <a:pPr algn="ctr"/>
            <a:r>
              <a:rPr lang="ru-RU" sz="1200" dirty="0" smtClean="0">
                <a:latin typeface="Georgia" panose="02040502050405020303" pitchFamily="18" charset="0"/>
              </a:rPr>
              <a:t>педагог</a:t>
            </a:r>
            <a:endParaRPr lang="ru-RU" sz="1200" dirty="0">
              <a:latin typeface="Georgia" panose="02040502050405020303" pitchFamily="18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9317" y="1489804"/>
            <a:ext cx="1310754" cy="128027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2652" y="4807892"/>
            <a:ext cx="1322947" cy="1280271"/>
          </a:xfrm>
          <a:prstGeom prst="rect">
            <a:avLst/>
          </a:prstGeom>
        </p:spPr>
      </p:pic>
      <p:cxnSp>
        <p:nvCxnSpPr>
          <p:cNvPr id="39" name="Прямая со стрелкой 38"/>
          <p:cNvCxnSpPr/>
          <p:nvPr/>
        </p:nvCxnSpPr>
        <p:spPr>
          <a:xfrm>
            <a:off x="7745454" y="2602284"/>
            <a:ext cx="676912" cy="4104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 flipV="1">
            <a:off x="9309953" y="4284173"/>
            <a:ext cx="407433" cy="4895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7742291" y="1466002"/>
            <a:ext cx="569311" cy="265423"/>
          </a:xfrm>
          <a:prstGeom prst="straightConnector1">
            <a:avLst/>
          </a:prstGeom>
          <a:ln w="38100">
            <a:solidFill>
              <a:srgbClr val="6633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186573">
            <a:off x="9632081" y="1300001"/>
            <a:ext cx="798645" cy="49381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476627">
            <a:off x="8660647" y="5284943"/>
            <a:ext cx="798645" cy="49381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399556">
            <a:off x="6903724" y="4571909"/>
            <a:ext cx="798645" cy="49381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525180">
            <a:off x="6412938" y="2804822"/>
            <a:ext cx="798645" cy="49381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053406">
            <a:off x="10498981" y="4667116"/>
            <a:ext cx="798645" cy="49381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412114">
            <a:off x="10905035" y="2837343"/>
            <a:ext cx="798645" cy="493819"/>
          </a:xfrm>
          <a:prstGeom prst="rect">
            <a:avLst/>
          </a:prstGeom>
        </p:spPr>
      </p:pic>
      <p:cxnSp>
        <p:nvCxnSpPr>
          <p:cNvPr id="26" name="Прямая со стрелкой 25"/>
          <p:cNvCxnSpPr/>
          <p:nvPr/>
        </p:nvCxnSpPr>
        <p:spPr>
          <a:xfrm flipV="1">
            <a:off x="7449702" y="1949438"/>
            <a:ext cx="1292315" cy="1661788"/>
          </a:xfrm>
          <a:prstGeom prst="straightConnector1">
            <a:avLst/>
          </a:prstGeom>
          <a:ln w="38100">
            <a:solidFill>
              <a:srgbClr val="99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Рисунок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085988">
            <a:off x="8110117" y="1397339"/>
            <a:ext cx="1695746" cy="2058623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553975">
            <a:off x="7329779" y="3308221"/>
            <a:ext cx="2456901" cy="240203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103509">
            <a:off x="8228193" y="3305846"/>
            <a:ext cx="2348071" cy="227333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967989">
            <a:off x="9284442" y="2787856"/>
            <a:ext cx="1603045" cy="2192505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6138243">
            <a:off x="9397363" y="1706986"/>
            <a:ext cx="1268078" cy="1944793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189672">
            <a:off x="6610783" y="2908000"/>
            <a:ext cx="2296571" cy="1756201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46973" y="1501695"/>
            <a:ext cx="1310754" cy="12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8706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02724" y="2619632"/>
            <a:ext cx="3863546" cy="12109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Алгоритм взаимодействия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8271" t="16394" r="7675" b="14754"/>
          <a:stretch/>
        </p:blipFill>
        <p:spPr>
          <a:xfrm flipH="1">
            <a:off x="650800" y="5464955"/>
            <a:ext cx="1717964" cy="1092530"/>
          </a:xfrm>
          <a:prstGeom prst="rect">
            <a:avLst/>
          </a:prstGeom>
        </p:spPr>
      </p:pic>
      <p:sp>
        <p:nvSpPr>
          <p:cNvPr id="3" name="Стрелка вниз 2"/>
          <p:cNvSpPr/>
          <p:nvPr/>
        </p:nvSpPr>
        <p:spPr>
          <a:xfrm>
            <a:off x="8325852" y="260194"/>
            <a:ext cx="1143000" cy="3036459"/>
          </a:xfrm>
          <a:prstGeom prst="downArrow">
            <a:avLst/>
          </a:prstGeom>
          <a:ln w="38100">
            <a:solidFill>
              <a:srgbClr val="99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Georgia" panose="02040502050405020303" pitchFamily="18" charset="0"/>
              </a:rPr>
              <a:t>О</a:t>
            </a:r>
          </a:p>
          <a:p>
            <a:pPr algn="ctr"/>
            <a:r>
              <a:rPr lang="ru-RU" sz="1200" b="1" dirty="0" smtClean="0">
                <a:latin typeface="Georgia" panose="02040502050405020303" pitchFamily="18" charset="0"/>
              </a:rPr>
              <a:t>Б</a:t>
            </a:r>
          </a:p>
          <a:p>
            <a:pPr algn="ctr"/>
            <a:r>
              <a:rPr lang="ru-RU" sz="1200" b="1" dirty="0" smtClean="0">
                <a:latin typeface="Georgia" panose="02040502050405020303" pitchFamily="18" charset="0"/>
              </a:rPr>
              <a:t>Щ</a:t>
            </a:r>
          </a:p>
          <a:p>
            <a:pPr algn="ctr"/>
            <a:r>
              <a:rPr lang="ru-RU" sz="1200" b="1" dirty="0" smtClean="0">
                <a:latin typeface="Georgia" panose="02040502050405020303" pitchFamily="18" charset="0"/>
              </a:rPr>
              <a:t>И</a:t>
            </a:r>
          </a:p>
          <a:p>
            <a:pPr algn="ctr"/>
            <a:r>
              <a:rPr lang="ru-RU" sz="1200" b="1" dirty="0" smtClean="0">
                <a:latin typeface="Georgia" panose="02040502050405020303" pitchFamily="18" charset="0"/>
              </a:rPr>
              <a:t>Е</a:t>
            </a:r>
          </a:p>
          <a:p>
            <a:pPr algn="ctr"/>
            <a:r>
              <a:rPr lang="ru-RU" sz="1200" b="1" dirty="0">
                <a:latin typeface="Georgia" panose="02040502050405020303" pitchFamily="18" charset="0"/>
              </a:rPr>
              <a:t> </a:t>
            </a:r>
            <a:endParaRPr lang="ru-RU" sz="1200" b="1" dirty="0" smtClean="0">
              <a:latin typeface="Georgia" panose="02040502050405020303" pitchFamily="18" charset="0"/>
            </a:endParaRPr>
          </a:p>
          <a:p>
            <a:pPr algn="ctr"/>
            <a:r>
              <a:rPr lang="ru-RU" sz="1200" b="1" dirty="0" smtClean="0">
                <a:latin typeface="Georgia" panose="02040502050405020303" pitchFamily="18" charset="0"/>
              </a:rPr>
              <a:t>П</a:t>
            </a:r>
          </a:p>
          <a:p>
            <a:pPr algn="ctr"/>
            <a:r>
              <a:rPr lang="ru-RU" sz="1200" b="1" dirty="0" smtClean="0">
                <a:latin typeface="Georgia" panose="02040502050405020303" pitchFamily="18" charset="0"/>
              </a:rPr>
              <a:t>О</a:t>
            </a:r>
          </a:p>
          <a:p>
            <a:pPr algn="ctr"/>
            <a:r>
              <a:rPr lang="ru-RU" sz="1200" b="1" dirty="0" smtClean="0">
                <a:latin typeface="Georgia" panose="02040502050405020303" pitchFamily="18" charset="0"/>
              </a:rPr>
              <a:t>Д</a:t>
            </a:r>
          </a:p>
          <a:p>
            <a:pPr algn="ctr"/>
            <a:r>
              <a:rPr lang="ru-RU" sz="1200" b="1" dirty="0" smtClean="0">
                <a:latin typeface="Georgia" panose="02040502050405020303" pitchFamily="18" charset="0"/>
              </a:rPr>
              <a:t>Х</a:t>
            </a:r>
          </a:p>
          <a:p>
            <a:pPr algn="ctr"/>
            <a:r>
              <a:rPr lang="ru-RU" sz="1200" b="1" dirty="0" smtClean="0">
                <a:latin typeface="Georgia" panose="02040502050405020303" pitchFamily="18" charset="0"/>
              </a:rPr>
              <a:t>О</a:t>
            </a:r>
          </a:p>
          <a:p>
            <a:pPr algn="ctr"/>
            <a:r>
              <a:rPr lang="ru-RU" sz="1200" b="1" dirty="0" smtClean="0">
                <a:latin typeface="Georgia" panose="02040502050405020303" pitchFamily="18" charset="0"/>
              </a:rPr>
              <a:t>Д</a:t>
            </a:r>
          </a:p>
          <a:p>
            <a:pPr algn="ctr"/>
            <a:r>
              <a:rPr lang="ru-RU" sz="1200" b="1" dirty="0">
                <a:latin typeface="Georgia" panose="02040502050405020303" pitchFamily="18" charset="0"/>
              </a:rPr>
              <a:t>ы</a:t>
            </a:r>
            <a:endParaRPr lang="ru-RU" sz="1200" b="1" dirty="0" smtClean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35776" y="260194"/>
            <a:ext cx="1672390" cy="473732"/>
          </a:xfrm>
          <a:prstGeom prst="rect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Georgia" panose="02040502050405020303" pitchFamily="18" charset="0"/>
              </a:rPr>
              <a:t>педагог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36778" y="898912"/>
            <a:ext cx="1671388" cy="385010"/>
          </a:xfrm>
          <a:prstGeom prst="rect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Georgia" panose="02040502050405020303" pitchFamily="18" charset="0"/>
              </a:rPr>
              <a:t>психолог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35777" y="1448908"/>
            <a:ext cx="1672390" cy="428018"/>
          </a:xfrm>
          <a:prstGeom prst="rect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Georgia" panose="02040502050405020303" pitchFamily="18" charset="0"/>
              </a:rPr>
              <a:t>логопед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35776" y="2041912"/>
            <a:ext cx="1672390" cy="488633"/>
          </a:xfrm>
          <a:prstGeom prst="rect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latin typeface="Georgia" panose="02040502050405020303" pitchFamily="18" charset="0"/>
              </a:rPr>
              <a:t>тьютор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93705" y="1410653"/>
            <a:ext cx="1907001" cy="384518"/>
          </a:xfrm>
          <a:prstGeom prst="rect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Georgia" panose="02040502050405020303" pitchFamily="18" charset="0"/>
              </a:rPr>
              <a:t>дефектолог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869971" y="1740006"/>
            <a:ext cx="1800225" cy="476145"/>
          </a:xfrm>
          <a:prstGeom prst="rect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latin typeface="Georgia" panose="02040502050405020303" pitchFamily="18" charset="0"/>
              </a:rPr>
              <a:t>олигофренопедагог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945669" y="2028444"/>
            <a:ext cx="1724527" cy="443453"/>
          </a:xfrm>
          <a:prstGeom prst="rect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Georgia" panose="02040502050405020303" pitchFamily="18" charset="0"/>
              </a:rPr>
              <a:t>тифлопедагог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93705" y="260195"/>
            <a:ext cx="1929063" cy="473732"/>
          </a:xfrm>
          <a:prstGeom prst="rect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Georgia" panose="02040502050405020303" pitchFamily="18" charset="0"/>
              </a:rPr>
              <a:t>с</a:t>
            </a:r>
            <a:r>
              <a:rPr lang="ru-RU" sz="1400" dirty="0" smtClean="0">
                <a:latin typeface="Georgia" panose="02040502050405020303" pitchFamily="18" charset="0"/>
              </a:rPr>
              <a:t>пециалист по </a:t>
            </a:r>
            <a:r>
              <a:rPr lang="ru-RU" sz="1400" dirty="0" err="1" smtClean="0">
                <a:latin typeface="Georgia" panose="02040502050405020303" pitchFamily="18" charset="0"/>
              </a:rPr>
              <a:t>адапт</a:t>
            </a:r>
            <a:r>
              <a:rPr lang="ru-RU" sz="1400" dirty="0" smtClean="0">
                <a:latin typeface="Georgia" panose="02040502050405020303" pitchFamily="18" charset="0"/>
              </a:rPr>
              <a:t> </a:t>
            </a:r>
            <a:r>
              <a:rPr lang="ru-RU" sz="1400" dirty="0" err="1" smtClean="0">
                <a:latin typeface="Georgia" panose="02040502050405020303" pitchFamily="18" charset="0"/>
              </a:rPr>
              <a:t>физ</a:t>
            </a:r>
            <a:r>
              <a:rPr lang="ru-RU" sz="1400" dirty="0" smtClean="0">
                <a:latin typeface="Georgia" panose="02040502050405020303" pitchFamily="18" charset="0"/>
              </a:rPr>
              <a:t>-ре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93705" y="893295"/>
            <a:ext cx="1876491" cy="385010"/>
          </a:xfrm>
          <a:prstGeom prst="rect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Georgia" panose="02040502050405020303" pitchFamily="18" charset="0"/>
              </a:rPr>
              <a:t>социальный педагог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0063621" y="2362465"/>
            <a:ext cx="1590535" cy="410753"/>
          </a:xfrm>
          <a:prstGeom prst="rect">
            <a:avLst/>
          </a:prstGeom>
          <a:ln w="28575">
            <a:solidFill>
              <a:srgbClr val="66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Georgia" panose="02040502050405020303" pitchFamily="18" charset="0"/>
              </a:rPr>
              <a:t>сурдопедагог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91718" y="3298162"/>
            <a:ext cx="4463716" cy="652484"/>
          </a:xfrm>
          <a:prstGeom prst="rect">
            <a:avLst/>
          </a:prstGeom>
          <a:ln w="28575">
            <a:solidFill>
              <a:srgbClr val="6633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>
                <a:latin typeface="Georgia" panose="02040502050405020303" pitchFamily="18" charset="0"/>
              </a:rPr>
              <a:t>к</a:t>
            </a:r>
            <a:r>
              <a:rPr lang="ru-RU" sz="2000" dirty="0" smtClean="0">
                <a:latin typeface="Georgia" panose="02040502050405020303" pitchFamily="18" charset="0"/>
              </a:rPr>
              <a:t>омплексная                   диагностика</a:t>
            </a:r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2208" y="3227814"/>
            <a:ext cx="1002737" cy="922518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691718" y="4255443"/>
            <a:ext cx="4463716" cy="605189"/>
          </a:xfrm>
          <a:prstGeom prst="rect">
            <a:avLst/>
          </a:prstGeom>
          <a:ln w="28575">
            <a:solidFill>
              <a:srgbClr val="663300"/>
            </a:solidFill>
          </a:ln>
          <a:effectLst>
            <a:glow rad="228600">
              <a:srgbClr val="282724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п</a:t>
            </a:r>
            <a:r>
              <a:rPr lang="ru-RU" dirty="0" smtClean="0">
                <a:latin typeface="Georgia" panose="02040502050405020303" pitchFamily="18" charset="0"/>
              </a:rPr>
              <a:t>ланирование позитивных целей, последовательности реализации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91718" y="5135964"/>
            <a:ext cx="4467726" cy="575135"/>
          </a:xfrm>
          <a:prstGeom prst="rect">
            <a:avLst/>
          </a:prstGeom>
          <a:ln w="28575">
            <a:solidFill>
              <a:srgbClr val="663300"/>
            </a:solidFill>
          </a:ln>
          <a:effectLst>
            <a:glow rad="228600">
              <a:srgbClr val="282724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к</a:t>
            </a:r>
            <a:r>
              <a:rPr lang="ru-RU" dirty="0" smtClean="0">
                <a:latin typeface="Georgia" panose="02040502050405020303" pitchFamily="18" charset="0"/>
              </a:rPr>
              <a:t>оррекционно-развивающая работа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691719" y="5954236"/>
            <a:ext cx="4463716" cy="542500"/>
          </a:xfrm>
          <a:prstGeom prst="rect">
            <a:avLst/>
          </a:prstGeom>
          <a:ln w="28575">
            <a:solidFill>
              <a:srgbClr val="663300"/>
            </a:solidFill>
          </a:ln>
          <a:effectLst>
            <a:glow rad="228600">
              <a:srgbClr val="282724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о</a:t>
            </a:r>
            <a:r>
              <a:rPr lang="ru-RU" dirty="0" smtClean="0">
                <a:latin typeface="Georgia" panose="02040502050405020303" pitchFamily="18" charset="0"/>
              </a:rPr>
              <a:t>ценка эффективности средств, обеспечивающих динамику в развитии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8008166" y="464731"/>
            <a:ext cx="457949" cy="269195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7555" y="902376"/>
            <a:ext cx="579170" cy="39017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7648" y="1479677"/>
            <a:ext cx="579170" cy="39017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9702" y="2102817"/>
            <a:ext cx="579170" cy="39017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9293966" y="1464796"/>
            <a:ext cx="579170" cy="39017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1882" y="400151"/>
            <a:ext cx="585267" cy="39627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4860" y="893280"/>
            <a:ext cx="585267" cy="396274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8645" y="1810574"/>
            <a:ext cx="585267" cy="39627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4945" y="2100168"/>
            <a:ext cx="585267" cy="39627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2261" y="2353162"/>
            <a:ext cx="585267" cy="396274"/>
          </a:xfrm>
          <a:prstGeom prst="rect">
            <a:avLst/>
          </a:prstGeom>
        </p:spPr>
      </p:pic>
      <p:sp>
        <p:nvSpPr>
          <p:cNvPr id="32" name="Выгнутая влево стрелка 31"/>
          <p:cNvSpPr/>
          <p:nvPr/>
        </p:nvSpPr>
        <p:spPr>
          <a:xfrm>
            <a:off x="6196263" y="3582766"/>
            <a:ext cx="348916" cy="818147"/>
          </a:xfrm>
          <a:prstGeom prst="curvedRightArrow">
            <a:avLst/>
          </a:prstGeom>
          <a:solidFill>
            <a:srgbClr val="99000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6157" y="4370119"/>
            <a:ext cx="829128" cy="1286367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1212" y="5368037"/>
            <a:ext cx="829128" cy="1286367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10931012" y="3386297"/>
            <a:ext cx="959983" cy="1286367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62689" y="4411687"/>
            <a:ext cx="963251" cy="1292464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97634" y="5368037"/>
            <a:ext cx="963251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30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Оценка эффективности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39788" y="2388972"/>
            <a:ext cx="4457142" cy="3480015"/>
          </a:xfrm>
        </p:spPr>
        <p:txBody>
          <a:bodyPr>
            <a:normAutofit lnSpcReduction="1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Georgia" panose="02040502050405020303" pitchFamily="18" charset="0"/>
              </a:rPr>
              <a:t>предметом оценки эффективности деятельности междисциплинарной команды  являются достигаемые предметные и </a:t>
            </a:r>
            <a:r>
              <a:rPr lang="ru-RU" sz="2000" dirty="0">
                <a:latin typeface="Georgia" panose="02040502050405020303" pitchFamily="18" charset="0"/>
              </a:rPr>
              <a:t>личностные </a:t>
            </a:r>
            <a:r>
              <a:rPr lang="ru-RU" sz="2000" dirty="0" smtClean="0">
                <a:latin typeface="Georgia" panose="02040502050405020303" pitchFamily="18" charset="0"/>
              </a:rPr>
              <a:t> результаты, наличие динамики в овладении жизненными компетенциями;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Georgia" panose="02040502050405020303" pitchFamily="18" charset="0"/>
              </a:rPr>
              <a:t>разработка, внедрение и проведение мониторинга достижений обучающихся- задача междисциплинарной команды.</a:t>
            </a:r>
            <a:endParaRPr lang="ru-RU" sz="2000" dirty="0">
              <a:latin typeface="Georgia" panose="02040502050405020303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7706718"/>
              </p:ext>
            </p:extLst>
          </p:nvPr>
        </p:nvGraphicFramePr>
        <p:xfrm>
          <a:off x="6487910" y="4003589"/>
          <a:ext cx="5074481" cy="2042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Документ" r:id="rId4" imgW="9236765" imgH="3429963" progId="Word.Document.12">
                  <p:embed/>
                </p:oleObj>
              </mc:Choice>
              <mc:Fallback>
                <p:oleObj name="Документ" r:id="rId4" imgW="9236765" imgH="34299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87910" y="4003589"/>
                        <a:ext cx="5074481" cy="20429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78009"/>
              </p:ext>
            </p:extLst>
          </p:nvPr>
        </p:nvGraphicFramePr>
        <p:xfrm>
          <a:off x="6487910" y="576648"/>
          <a:ext cx="5074481" cy="2961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Документ" r:id="rId7" imgW="9505940" imgH="6270249" progId="Word.Document.12">
                  <p:embed/>
                </p:oleObj>
              </mc:Choice>
              <mc:Fallback>
                <p:oleObj name="Документ" r:id="rId7" imgW="9505940" imgH="62702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87910" y="576648"/>
                        <a:ext cx="5074481" cy="29615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0641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стание 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листание 2" id="{47A69B60-05DE-4AD9-A4EF-418D3246A842}" vid="{0750D2D4-E2C0-41AA-9006-650EA99860F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листание 3</Template>
  <TotalTime>756</TotalTime>
  <Words>618</Words>
  <Application>Microsoft Office PowerPoint</Application>
  <PresentationFormat>Широкоэкранный</PresentationFormat>
  <Paragraphs>106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Georgia</vt:lpstr>
      <vt:lpstr>Wingdings</vt:lpstr>
      <vt:lpstr>листание 3</vt:lpstr>
      <vt:lpstr>Документ</vt:lpstr>
      <vt:lpstr> «Междисциплинарный подход как условие эффективности инклюзивной практики в современной школе»</vt:lpstr>
      <vt:lpstr>Задачи доклада</vt:lpstr>
      <vt:lpstr>«Никакая доступная среда, никакие пандусы не обеспечат образовательную и социальную инклюзию. Здесь нужны профессионально подготовленные люди, которые реально умеют решать вопросы человека со своими проблемами, сложностями, возможностями, склонностями и интересами, чтобы правильно ввести его в социальную ситуацию»</vt:lpstr>
      <vt:lpstr>Сравнительный анализ подходов</vt:lpstr>
      <vt:lpstr>Трансдисциплинарная модель</vt:lpstr>
      <vt:lpstr>Мультидисциплинарная модель</vt:lpstr>
      <vt:lpstr>Междисциплинарная модель</vt:lpstr>
      <vt:lpstr>Алгоритм взаимодействия</vt:lpstr>
      <vt:lpstr>Оценка эффективности</vt:lpstr>
      <vt:lpstr>Выводы</vt:lpstr>
      <vt:lpstr>Литература</vt:lpstr>
      <vt:lpstr>Источники рисунков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UEV</cp:lastModifiedBy>
  <cp:revision>102</cp:revision>
  <dcterms:created xsi:type="dcterms:W3CDTF">2016-11-15T09:14:47Z</dcterms:created>
  <dcterms:modified xsi:type="dcterms:W3CDTF">2023-12-18T03:43:38Z</dcterms:modified>
</cp:coreProperties>
</file>