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2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Arial Black" pitchFamily="34" charset="0"/>
              </a:rPr>
              <a:t>ДОКЛАД НА ТЕМУ: 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«ВЛИЯНИЕ СОВРЕМЕННЫХ </a:t>
            </a:r>
            <a:b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ПЕДАГОГИЧЕСКИХ ТЕХНОЛОГИЙ</a:t>
            </a:r>
            <a:b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НА ПОВЫШЕНИЕ УЧЕБНОЙ И ТВОРЧЕСКОЙ МОТИВАЦИИ ОБУЧАЮЩИХСЯ». </a:t>
            </a:r>
            <a:b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</a:br>
            <a:endParaRPr lang="ru-RU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1026" name="Picture 2" descr="C:\Users\ПЕШКОВЫ\Desktop\лфпрезент\Учени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1974" y="3581401"/>
            <a:ext cx="5151051" cy="3276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04800" y="533400"/>
            <a:ext cx="8991600" cy="1828800"/>
          </a:xfrm>
        </p:spPr>
        <p:txBody>
          <a:bodyPr>
            <a:normAutofit/>
          </a:bodyPr>
          <a:lstStyle/>
          <a:p>
            <a:pPr algn="l"/>
            <a:r>
              <a:rPr lang="ru-RU" sz="4400" dirty="0" smtClean="0"/>
              <a:t>ЗДОРОВЬЕСБЕРЕГАЮЩИЕ ТЕХНОЛОГИИ</a:t>
            </a:r>
            <a:endParaRPr lang="ru-RU" sz="44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7772400" cy="19812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</a:rPr>
              <a:t>Использование данных технологий позволяет равномерно во время урока распределять различные виды заданий, чередовать мыслительную деятельность, определять время подачи сложного учебного материала.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990600"/>
          </a:xfrm>
        </p:spPr>
        <p:txBody>
          <a:bodyPr/>
          <a:lstStyle/>
          <a:p>
            <a:pPr algn="l"/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371600"/>
            <a:ext cx="7772400" cy="5257800"/>
          </a:xfrm>
        </p:spPr>
        <p:txBody>
          <a:bodyPr>
            <a:normAutofit fontScale="92500" lnSpcReduction="20000"/>
          </a:bodyPr>
          <a:lstStyle/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Современные педагогические технологии позволяют: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Привлекать пассивных слушателей;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Делать занятия более наглядными;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Обеспечивать учебный процесс новыми, ранее недоступными материалами; 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Приучать учащихся к самостоятельной работе с материалом;  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Обеспечивать моментальную обратную связь; 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Повышать интенсивность учебного процесса; 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Воспитывать терпимость, восприимчивость к разнообразию культур; 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Активизировать познавательную активность учащихся, а следовательно, желание изучать предмет;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Объективно оценивать действия учащегося; 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Накапливать статистическую информацию в ходе образовательного процесса;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Реализовывать личностно – ориентированный подход;</a:t>
            </a:r>
          </a:p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Дисциплинировать самого учителя, формировать интерес к работе.</a:t>
            </a:r>
          </a:p>
          <a:p>
            <a:pPr algn="l"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7772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70C0"/>
                </a:solidFill>
              </a:rPr>
              <a:t>ПЕДАГОГИЧЕСКУЮ ТЕХНОЛОГИЮ ОПРЕДЕЛЯЮТ КАК: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772400" cy="28194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002060"/>
                </a:solidFill>
              </a:rPr>
              <a:t>Совокупность приёмов –область педагогического знания, отражающего характеристики глубинных процессов педагогической деятельности, особенности их взаимодействия, управление которыми обеспечивает необходимую эффективность </a:t>
            </a:r>
            <a:r>
              <a:rPr lang="ru-RU" b="1" dirty="0" err="1" smtClean="0">
                <a:solidFill>
                  <a:srgbClr val="002060"/>
                </a:solidFill>
              </a:rPr>
              <a:t>учебно</a:t>
            </a:r>
            <a:r>
              <a:rPr lang="ru-RU" b="1" dirty="0" smtClean="0">
                <a:solidFill>
                  <a:srgbClr val="002060"/>
                </a:solidFill>
              </a:rPr>
              <a:t> – воспитательного процесса.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09600" y="609600"/>
            <a:ext cx="7772400" cy="21336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Совокупность форм, методов, приёмов и средств передачи социального опыта, а так же техническое оснащение этого процесса. </a:t>
            </a:r>
          </a:p>
          <a:p>
            <a:pPr algn="l"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Совокупность способов организации </a:t>
            </a:r>
            <a:r>
              <a:rPr lang="ru-RU" sz="2800" b="1" dirty="0" err="1" smtClean="0">
                <a:solidFill>
                  <a:srgbClr val="002060"/>
                </a:solidFill>
              </a:rPr>
              <a:t>учебно</a:t>
            </a:r>
            <a:r>
              <a:rPr lang="ru-RU" sz="2800" b="1" dirty="0" smtClean="0">
                <a:solidFill>
                  <a:srgbClr val="002060"/>
                </a:solidFill>
              </a:rPr>
              <a:t> – познавательного процесса или последовательность определённых действий, операций, связанных с конкретной деятельностью учителя и направленных на достижение поставленных целей (технологическая цепочка).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772400" cy="1828800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rgbClr val="0070C0"/>
                </a:solidFill>
              </a:rPr>
              <a:t>СОВРЕМЕННЫЕ ПЕДАГОГИЧЕСКИЕ ТЕХНОЛОГИИ: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667000"/>
            <a:ext cx="7772400" cy="3657600"/>
          </a:xfrm>
        </p:spPr>
        <p:txBody>
          <a:bodyPr>
            <a:normAutofit lnSpcReduction="10000"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Личностно –ориентированная </a:t>
            </a:r>
          </a:p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Технология уровневой дифференциации </a:t>
            </a:r>
          </a:p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Проблемное обучение  </a:t>
            </a:r>
          </a:p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Игровые </a:t>
            </a:r>
          </a:p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Групповые </a:t>
            </a:r>
          </a:p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ИКТ </a:t>
            </a:r>
          </a:p>
          <a:p>
            <a:pPr algn="l">
              <a:buFont typeface="Wingdings" pitchFamily="2" charset="2"/>
              <a:buChar char="v"/>
            </a:pPr>
            <a:r>
              <a:rPr lang="ru-RU" sz="3200" b="1" dirty="0" err="1" smtClean="0">
                <a:solidFill>
                  <a:srgbClr val="002060"/>
                </a:solidFill>
              </a:rPr>
              <a:t>Здоровьесберегающие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v"/>
            </a:pPr>
            <a:endParaRPr lang="ru-RU" dirty="0"/>
          </a:p>
        </p:txBody>
      </p:sp>
      <p:pic>
        <p:nvPicPr>
          <p:cNvPr id="2050" name="Picture 2" descr="C:\Users\ПЕШКОВЫ\Desktop\лфпрезент\4395239_stock-vector-schoolchildren-going-on-a-glob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3229429"/>
            <a:ext cx="2286000" cy="36285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772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ТЕХНОЛОГИЯ УРОВНЕВОЙ ДИФФЕРЕНЦИАЦИИ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7772400" cy="18288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400" b="1" dirty="0" smtClean="0">
                <a:solidFill>
                  <a:srgbClr val="002060"/>
                </a:solidFill>
              </a:rPr>
              <a:t>Дифференциация способствует более прочному и глубокому усвоению знаний, развитию индивидуальных способностей обучающихся, развитию самостоятельного творческого мышления.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828800"/>
          </a:xfrm>
        </p:spPr>
        <p:txBody>
          <a:bodyPr/>
          <a:lstStyle/>
          <a:p>
            <a:pPr algn="l"/>
            <a:r>
              <a:rPr lang="ru-RU" dirty="0" smtClean="0"/>
              <a:t>ПРОБЛЕМНОЕ ОБУЧЕНИЕ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81000" y="2514600"/>
            <a:ext cx="7772400" cy="21336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Использование методов, основанных на создании проблемных ситуаций, позволяют  нацелить ребят на поиск и решение сложных вопросов, требующих актуализации знаний.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7772400" cy="1828800"/>
          </a:xfrm>
        </p:spPr>
        <p:txBody>
          <a:bodyPr/>
          <a:lstStyle/>
          <a:p>
            <a:pPr algn="l"/>
            <a:r>
              <a:rPr lang="ru-RU" dirty="0" smtClean="0"/>
              <a:t>ИГРОВЫЕ ТЕХНОЛОГИИ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57200" y="2514600"/>
            <a:ext cx="7772400" cy="31242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Включение в урок игровых моментов делает процесс обучения более интересным, создаёт у обучающихся хорошее настроение, помогает преодолевать трудности во время урока.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ПЕШКОВЫ\Desktop\лфпрезент\happy-class-clipart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-228600"/>
            <a:ext cx="35052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1828800"/>
          </a:xfrm>
        </p:spPr>
        <p:txBody>
          <a:bodyPr/>
          <a:lstStyle/>
          <a:p>
            <a:pPr algn="l"/>
            <a:r>
              <a:rPr lang="ru-RU" dirty="0" smtClean="0"/>
              <a:t>ГРУППОВЫЕ ТЕХНОЛОГИИ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7772400" cy="2590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</a:rPr>
              <a:t>Позволяет организовать активную самостоятельную работу на уроке, даёт возможность опросить всю группу в короткий срок. </a:t>
            </a:r>
            <a:endParaRPr lang="ru-RU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ПЕШКОВЫ\Desktop\лфпрезент\cef87f382b8eda9bfc9e5c1e08d501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0"/>
            <a:ext cx="40005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8288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ИНФОРМАЦИОННО – </a:t>
            </a:r>
            <a:r>
              <a:rPr lang="ru-RU" dirty="0" smtClean="0"/>
              <a:t>КОММУНИКАЦИОННЫЕ </a:t>
            </a:r>
            <a:r>
              <a:rPr lang="ru-RU" dirty="0" smtClean="0"/>
              <a:t>ТЕХНОЛОГИИ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3400" y="2514600"/>
            <a:ext cx="7772400" cy="190500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800" b="1" dirty="0" smtClean="0">
                <a:solidFill>
                  <a:srgbClr val="002060"/>
                </a:solidFill>
              </a:rPr>
              <a:t>Главным преимуществом данных технологий является наглядность, так как большая доля информации усваивается с помощью зрительной памяти.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ПЕШКОВЫ\Desktop\лфпрезент\Ученик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27075" y="4191000"/>
            <a:ext cx="4016925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333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ДОКЛАД НА ТЕМУ:  «ВЛИЯНИЕ СОВРЕМЕННЫХ  ПЕДАГОГИЧЕСКИХ ТЕХНОЛОГИЙ НА ПОВЫШЕНИЕ УЧЕБНОЙ И ТВОРЧЕСКОЙ МОТИВАЦИИ ОБУЧАЮЩИХСЯ».  </vt:lpstr>
      <vt:lpstr>ПЕДАГОГИЧЕСКУЮ ТЕХНОЛОГИЮ ОПРЕДЕЛЯЮТ КАК:</vt:lpstr>
      <vt:lpstr>Презентация PowerPoint</vt:lpstr>
      <vt:lpstr>СОВРЕМЕННЫЕ ПЕДАГОГИЧЕСКИЕ ТЕХНОЛОГИИ: </vt:lpstr>
      <vt:lpstr>ТЕХНОЛОГИЯ УРОВНЕВОЙ ДИФФЕРЕНЦИАЦИИ</vt:lpstr>
      <vt:lpstr>ПРОБЛЕМНОЕ ОБУЧЕНИЕ</vt:lpstr>
      <vt:lpstr>ИГРОВЫЕ ТЕХНОЛОГИИ</vt:lpstr>
      <vt:lpstr>ГРУППОВЫЕ ТЕХНОЛОГИИ</vt:lpstr>
      <vt:lpstr>ИНФОРМАЦИОННО – КОММУНИКАЦИОННЫЕ ТЕХНОЛОГИИ</vt:lpstr>
      <vt:lpstr>ЗДОРОВЬЕСБЕРЕГАЮЩИЕ ТЕХНОЛОГИИ</vt:lpstr>
      <vt:lpstr>ВЫВОД: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НА ТЕМУ:  «ВЛИЯНИЕ СОВРЕМЕННЫХ  ПЕДАГОГИЧЕСКИХ ТЕХНОЛОГИЙ НА ПОВЫШЕНИЕ УЧЕБНОЙ И ТВОРЧЕСКОЙ МОТИВАЦИИ ОБУЧАЮЩИХСЯ».  </dc:title>
  <cp:lastModifiedBy>777</cp:lastModifiedBy>
  <cp:revision>24</cp:revision>
  <dcterms:modified xsi:type="dcterms:W3CDTF">2017-11-29T00:10:23Z</dcterms:modified>
</cp:coreProperties>
</file>