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2"/>
  </p:notesMasterIdLst>
  <p:sldIdLst>
    <p:sldId id="256" r:id="rId2"/>
    <p:sldId id="262" r:id="rId3"/>
    <p:sldId id="263" r:id="rId4"/>
    <p:sldId id="257" r:id="rId5"/>
    <p:sldId id="258" r:id="rId6"/>
    <p:sldId id="271" r:id="rId7"/>
    <p:sldId id="259" r:id="rId8"/>
    <p:sldId id="281" r:id="rId9"/>
    <p:sldId id="268" r:id="rId10"/>
    <p:sldId id="261" r:id="rId11"/>
    <p:sldId id="264" r:id="rId12"/>
    <p:sldId id="273" r:id="rId13"/>
    <p:sldId id="274" r:id="rId14"/>
    <p:sldId id="275" r:id="rId15"/>
    <p:sldId id="276" r:id="rId16"/>
    <p:sldId id="278" r:id="rId17"/>
    <p:sldId id="280" r:id="rId18"/>
    <p:sldId id="265" r:id="rId19"/>
    <p:sldId id="270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CB505-AFC5-4BBD-BE91-862394B496BB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AFF86-1B90-4541-A09C-7CCE8E7BCD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AFF86-1B90-4541-A09C-7CCE8E7BCD0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fioco.ru/pisa-2018" TargetMode="External"/><Relationship Id="rId3" Type="http://schemas.openxmlformats.org/officeDocument/2006/relationships/hyperlink" Target="https://fioco.ru/pisa-2003" TargetMode="External"/><Relationship Id="rId7" Type="http://schemas.openxmlformats.org/officeDocument/2006/relationships/hyperlink" Target="https://fioco.ru/pisa-2015" TargetMode="External"/><Relationship Id="rId2" Type="http://schemas.openxmlformats.org/officeDocument/2006/relationships/hyperlink" Target="https://fioco.ru/pisa-200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ioco.ru/PISA-2012" TargetMode="External"/><Relationship Id="rId5" Type="http://schemas.openxmlformats.org/officeDocument/2006/relationships/hyperlink" Target="https://fioco.ru/pisa-2009" TargetMode="External"/><Relationship Id="rId4" Type="http://schemas.openxmlformats.org/officeDocument/2006/relationships/hyperlink" Target="https://fioco.ru/pisa-2006" TargetMode="Externa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933" y="1556792"/>
            <a:ext cx="836895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Функциональная  грамотность – </a:t>
            </a:r>
          </a:p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Новая модель школьного  образования</a:t>
            </a:r>
            <a:endParaRPr lang="ru-RU" sz="32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3356992"/>
            <a:ext cx="3031380" cy="2558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292080" y="3861048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Совещание заместителей директоров по УВР 21.01.2022 г.</a:t>
            </a:r>
          </a:p>
          <a:p>
            <a:pPr algn="r"/>
            <a:endParaRPr lang="ru-RU" sz="16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62373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. </a:t>
            </a:r>
            <a:r>
              <a:rPr lang="ru-RU" dirty="0" err="1" smtClean="0"/>
              <a:t>Мамонтово</a:t>
            </a: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67547"/>
            <a:ext cx="82089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Международная программа по оценке качества обучения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PISA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Assessment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проводится раз в 3 года,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начиная с 2000 г., и проходит под патронажем Организации экономического сотрудничества и развития. Цель этого масштабного тестирования — провести оценку грамотности 15-летних школьников в разных видах учебной деятельности: естественнонаучной, математической, компьютерной и читательской. Дополнительной областью оценивания в цикле исследования 2012 года стала «финансовая грамотность», в цикле 2015 года – «совместное решение задач», в цикле 2018 года – «глобальная компетентность». Ряд стран, в том числе Россия, также принимают участие в дополнительной опции с 2021 года – оценивание креативного мышления.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82089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иклы исследования PISA: </a:t>
            </a:r>
            <a:r>
              <a:rPr lang="x-none" sz="2000" u="sng" smtClean="0">
                <a:latin typeface="Times New Roman" pitchFamily="18" charset="0"/>
                <a:cs typeface="Times New Roman" pitchFamily="18" charset="0"/>
                <a:hlinkClick r:id="rId2"/>
              </a:rPr>
              <a:t>2000</a:t>
            </a: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z="2000" u="sng" smtClean="0">
                <a:latin typeface="Times New Roman" pitchFamily="18" charset="0"/>
                <a:cs typeface="Times New Roman" pitchFamily="18" charset="0"/>
                <a:hlinkClick r:id="rId3"/>
              </a:rPr>
              <a:t>2003</a:t>
            </a: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z="2000" u="sng" smtClean="0">
                <a:latin typeface="Times New Roman" pitchFamily="18" charset="0"/>
                <a:cs typeface="Times New Roman" pitchFamily="18" charset="0"/>
                <a:hlinkClick r:id="rId4"/>
              </a:rPr>
              <a:t>2006</a:t>
            </a: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z="2000" u="sng" smtClean="0">
                <a:latin typeface="Times New Roman" pitchFamily="18" charset="0"/>
                <a:cs typeface="Times New Roman" pitchFamily="18" charset="0"/>
                <a:hlinkClick r:id="rId5"/>
              </a:rPr>
              <a:t>2009</a:t>
            </a: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z="2000" u="sng" smtClean="0">
                <a:latin typeface="Times New Roman" pitchFamily="18" charset="0"/>
                <a:cs typeface="Times New Roman" pitchFamily="18" charset="0"/>
                <a:hlinkClick r:id="rId6"/>
              </a:rPr>
              <a:t>2012</a:t>
            </a: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z="2000" u="sng" smtClean="0">
                <a:latin typeface="Times New Roman" pitchFamily="18" charset="0"/>
                <a:cs typeface="Times New Roman" pitchFamily="18" charset="0"/>
                <a:hlinkClick r:id="rId7"/>
              </a:rPr>
              <a:t>2015</a:t>
            </a: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x-none" sz="2000" u="sng" smtClean="0">
                <a:latin typeface="Times New Roman" pitchFamily="18" charset="0"/>
                <a:cs typeface="Times New Roman" pitchFamily="18" charset="0"/>
                <a:hlinkClick r:id="rId8"/>
              </a:rPr>
              <a:t>2018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Количество стран-участниц в исследовании PISA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7544" y="4077072"/>
            <a:ext cx="6120680" cy="24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340768"/>
          <a:ext cx="6095999" cy="237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 smtClean="0">
                          <a:hlinkClick r:id="rId2"/>
                        </a:rPr>
                        <a:t>PISA-2000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 smtClean="0">
                          <a:hlinkClick r:id="rId3"/>
                        </a:rPr>
                        <a:t>PISA-2003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 smtClean="0">
                          <a:hlinkClick r:id="rId4"/>
                        </a:rPr>
                        <a:t>PISA-2006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 smtClean="0">
                          <a:hlinkClick r:id="rId5"/>
                        </a:rPr>
                        <a:t>PISA-2009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 smtClean="0">
                          <a:hlinkClick r:id="rId6"/>
                        </a:rPr>
                        <a:t>PISA-2012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 smtClean="0">
                          <a:hlinkClick r:id="rId7"/>
                        </a:rPr>
                        <a:t>PISA-2015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>
                          <a:hlinkClick r:id="rId8"/>
                        </a:rPr>
                        <a:t> PISA-2018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32 страны мира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 стран мира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57 стран мира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65 стран мира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 стран мира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70 стран мира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79 стран мира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61988"/>
            <a:ext cx="91440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009650"/>
            <a:ext cx="9144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42938"/>
            <a:ext cx="93154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25" y="188640"/>
            <a:ext cx="9048750" cy="640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36712"/>
            <a:ext cx="91440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1185863"/>
            <a:ext cx="82867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04664"/>
            <a:ext cx="82089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каждом новом цикле исследования вводятся новые направления: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PISA-2012 – финансовая грамотность 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PISA-2015 – решение проблем;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PISA-2018 – глобальные компетенции;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PISA-2021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креативное мышление.</a:t>
            </a:r>
            <a:endParaRPr lang="ru-RU" sz="2400" dirty="0" smtClean="0"/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исследование PISA включены задания разного типа. Почти половину из них составляют вопросы, предполагающие свободные ответы. А есть вопросы с определённым, нерасширяемым списком ответов. Это значит, что ученик должен выдать самостоятельный ответ, который будет ограничен конкретными словами или числами. Почти треть всех заданий в тесте составляют вопросы с готовыми вариантами ответов.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268760"/>
            <a:ext cx="82089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2017 году появились в PISA и задания для коллективного выполнения —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коллаборативные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таких задачах предусмотрено совместное решение проблем. В качестве партнёров выступают виртуальные помощники, с которыми можно обсуждать, анализировать и решать заданную проблему: что-то организовать, создать, придумать, переделать или наладить. Такие задания показывают, как ученик взаимодействует с партнёром, как распределяет обязанности, и умеет ли договариваться.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44824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Функциональная</a:t>
            </a:r>
            <a:r>
              <a:rPr lang="ru-RU" sz="2800" dirty="0" smtClean="0"/>
              <a:t> </a:t>
            </a:r>
            <a:r>
              <a:rPr lang="ru-RU" sz="2800" b="1" dirty="0" smtClean="0"/>
              <a:t>грамотность</a:t>
            </a:r>
            <a:r>
              <a:rPr lang="ru-RU" sz="2800" dirty="0" smtClean="0"/>
              <a:t> – это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отношений.</a:t>
            </a: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64368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40"/>
            <a:ext cx="84969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Характеристики личности: </a:t>
            </a:r>
          </a:p>
          <a:p>
            <a:pPr algn="just"/>
            <a:endParaRPr lang="ru-RU" sz="2400" b="1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восприимчивость к проблеме (их опознавание, обнаружение);</a:t>
            </a:r>
          </a:p>
          <a:p>
            <a:pPr algn="just">
              <a:buFont typeface="Arial" pitchFamily="34" charset="0"/>
              <a:buChar char="•"/>
            </a:pP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беглость (быстрота генерирования различных идей);</a:t>
            </a:r>
          </a:p>
          <a:p>
            <a:pPr algn="just">
              <a:buFont typeface="Arial" pitchFamily="34" charset="0"/>
              <a:buChar char="•"/>
            </a:pP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гибкость (легкость переключения способов решения проблемы);</a:t>
            </a:r>
          </a:p>
          <a:p>
            <a:pPr algn="just">
              <a:buFont typeface="Arial" pitchFamily="34" charset="0"/>
              <a:buChar char="•"/>
            </a:pP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оригинальность (усовершенствование объекта, новые решения, идеи);</a:t>
            </a:r>
          </a:p>
          <a:p>
            <a:pPr algn="just">
              <a:buFont typeface="Arial" pitchFamily="34" charset="0"/>
              <a:buChar char="•"/>
            </a:pP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нонконформизм (нетрадиционные стратегии решения проблемы);</a:t>
            </a:r>
          </a:p>
          <a:p>
            <a:pPr algn="just">
              <a:buFont typeface="Arial" pitchFamily="34" charset="0"/>
              <a:buChar char="•"/>
            </a:pP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антиципация (прогнозирование, предвидение способов решения проблемы).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340768"/>
            <a:ext cx="75183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92696"/>
            <a:ext cx="842493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0"/>
            <a:ext cx="85689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Согласно нормативно-правовой базе Российской Федерации и целевым ориентирам государства по развитию образования в нашей стране предусмотрены следующие процедуры оценки качества образования.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412776"/>
            <a:ext cx="856895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0688"/>
            <a:ext cx="91440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764704"/>
            <a:ext cx="69913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48680"/>
            <a:ext cx="82809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Тестирование TIMSS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Trends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Mathematics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нацелено на проверку качества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математического и естественнонаучного образования учеников четвёртых и восьмых классов.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Помимо мониторинга качества знаний TIMSS призвано ещё и выявить различия в национальных системах образования разных стран.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Пример для 4 класса: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0"/>
            <a:ext cx="1462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TIMSS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2204864"/>
            <a:ext cx="393049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467</Words>
  <Application>Microsoft Office PowerPoint</Application>
  <PresentationFormat>Экран (4:3)</PresentationFormat>
  <Paragraphs>62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Ташенька Ташенька</dc:creator>
  <cp:lastModifiedBy>Пользователь</cp:lastModifiedBy>
  <cp:revision>63</cp:revision>
  <dcterms:created xsi:type="dcterms:W3CDTF">2021-11-04T08:05:50Z</dcterms:created>
  <dcterms:modified xsi:type="dcterms:W3CDTF">2022-01-20T07:30:38Z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1074962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