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9" r:id="rId2"/>
    <p:sldId id="263" r:id="rId3"/>
    <p:sldId id="269" r:id="rId4"/>
    <p:sldId id="270" r:id="rId5"/>
    <p:sldId id="274" r:id="rId6"/>
    <p:sldId id="264" r:id="rId7"/>
    <p:sldId id="265" r:id="rId8"/>
    <p:sldId id="266" r:id="rId9"/>
    <p:sldId id="267" r:id="rId10"/>
    <p:sldId id="280" r:id="rId11"/>
    <p:sldId id="279" r:id="rId12"/>
    <p:sldId id="268" r:id="rId13"/>
    <p:sldId id="271" r:id="rId14"/>
    <p:sldId id="272" r:id="rId15"/>
    <p:sldId id="281" r:id="rId16"/>
    <p:sldId id="282" r:id="rId17"/>
    <p:sldId id="275" r:id="rId18"/>
    <p:sldId id="276" r:id="rId19"/>
    <p:sldId id="287" r:id="rId20"/>
    <p:sldId id="283" r:id="rId21"/>
    <p:sldId id="284" r:id="rId22"/>
    <p:sldId id="285" r:id="rId23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34140005-8F82-4987-A3D1-C4CC7FB5E2A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80275" tIns="40138" rIns="80275" bIns="4013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0B387F0F-10FB-4E04-ACCF-FFEEAAF4E4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50260" y="563702"/>
            <a:ext cx="649147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" y="0"/>
            <a:ext cx="12182856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4309" y="594182"/>
            <a:ext cx="672338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1964" y="1626235"/>
            <a:ext cx="11228070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dsoo.ru/Profilaktika_i_korrekciya_61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ikp-rao.ru/frc-ov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inclusive-ed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1066800" y="2438400"/>
            <a:ext cx="990600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ПРОЕКТИРОВАНИЕ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АООП ДЛЯ ОБУЧАЮЩИХСЯ </a:t>
            </a:r>
            <a:r>
              <a:rPr lang="ru-RU" sz="2800" b="1" kern="0" spc="-1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ОВЗ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СООТВЕТСТВИИ С ФАОП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object 5"/>
          <p:cNvSpPr txBox="1">
            <a:spLocks/>
          </p:cNvSpPr>
          <p:nvPr/>
        </p:nvSpPr>
        <p:spPr>
          <a:xfrm>
            <a:off x="5486400" y="4572000"/>
            <a:ext cx="6705600" cy="15895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Зайкова Елена Михайловна,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заместитель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директора  по УВР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МКОУ «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Островновская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СОШ»</a:t>
            </a:r>
            <a:endParaRPr lang="ru-RU" sz="2000" b="1" kern="0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426720" cy="304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779413"/>
            <a:ext cx="10972800" cy="6078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  Варианты – 1.3, 2.3, 3.3, 4.3, 6.3, 8.3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(нет обучающихся с ТНР, ЗПР)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000" dirty="0">
                <a:latin typeface="Arial" pitchFamily="34" charset="0"/>
                <a:ea typeface="Circe Bold"/>
                <a:cs typeface="Arial" pitchFamily="34" charset="0"/>
              </a:rPr>
              <a:t>     обучающийся с ОВЗ получает образование, которое по итоговым достижениям </a:t>
            </a:r>
            <a:r>
              <a:rPr lang="ru-RU" sz="2000" u="sng" dirty="0">
                <a:latin typeface="Arial" pitchFamily="34" charset="0"/>
                <a:ea typeface="Circe Bold"/>
                <a:cs typeface="Arial" pitchFamily="34" charset="0"/>
              </a:rPr>
              <a:t>не соответствует требованиям к итоговым достижениям нормативно развивающихся сверстников на всех этапах и к моменту завершения обучения; </a:t>
            </a:r>
            <a:r>
              <a:rPr lang="ru-RU" sz="2000" dirty="0">
                <a:latin typeface="Arial" pitchFamily="34" charset="0"/>
                <a:ea typeface="Circe Bold"/>
                <a:cs typeface="Arial" pitchFamily="34" charset="0"/>
              </a:rPr>
              <a:t>предусматривается создание условий, учитывающих его особые образовательные потребности, индивидуальные особенности, в т.ч. пролонгация сроков обучения на 5-6 лет. 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000" dirty="0">
                <a:latin typeface="Arial" pitchFamily="34" charset="0"/>
                <a:ea typeface="Circe Bold"/>
                <a:cs typeface="Arial" pitchFamily="34" charset="0"/>
              </a:rPr>
              <a:t>     </a:t>
            </a:r>
            <a:r>
              <a:rPr lang="ru-RU" sz="2000" i="1" dirty="0">
                <a:latin typeface="Arial" pitchFamily="34" charset="0"/>
                <a:ea typeface="Circe Bold"/>
                <a:cs typeface="Arial" pitchFamily="34" charset="0"/>
              </a:rPr>
              <a:t>Освоение данного варианта ФАОП НОО обеспечивает достижение обучающимися личностных и предметных результатов 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  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  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Варианты – 1.4, 3.4, 6.4, 8.4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(нет слабослышащих, слабовидящих, ТНР, ЗПР)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Circe Bold"/>
              <a:cs typeface="Arial" pitchFamily="34" charset="0"/>
            </a:endParaRP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r>
              <a:rPr lang="ru-RU" sz="2000" dirty="0">
                <a:latin typeface="Arial" pitchFamily="34" charset="0"/>
                <a:ea typeface="Circe Bold"/>
                <a:cs typeface="Arial" pitchFamily="34" charset="0"/>
              </a:rPr>
              <a:t>     обучающийся с ОВЗ получает образование, которое по итоговым достижениям </a:t>
            </a:r>
            <a:r>
              <a:rPr lang="ru-RU" sz="2000" u="sng" dirty="0">
                <a:latin typeface="Arial" pitchFamily="34" charset="0"/>
                <a:ea typeface="Circe Bold"/>
                <a:cs typeface="Arial" pitchFamily="34" charset="0"/>
              </a:rPr>
              <a:t>не соответствует требованиям к итоговым достижениям нормативно развивающихся сверстников на всех этапах и к моменту завершения обучения. </a:t>
            </a:r>
            <a:r>
              <a:rPr lang="ru-RU" sz="2000" dirty="0">
                <a:latin typeface="Arial" pitchFamily="34" charset="0"/>
                <a:ea typeface="Circe Bold"/>
                <a:cs typeface="Arial" pitchFamily="34" charset="0"/>
              </a:rPr>
              <a:t>На основе этого варианта </a:t>
            </a:r>
            <a:r>
              <a:rPr lang="ru-RU" sz="2000" u="sng" dirty="0">
                <a:latin typeface="Arial" pitchFamily="34" charset="0"/>
                <a:ea typeface="Circe Bold"/>
                <a:cs typeface="Arial" pitchFamily="34" charset="0"/>
              </a:rPr>
              <a:t>разрабатывается СИПР </a:t>
            </a:r>
            <a:r>
              <a:rPr lang="ru-RU" sz="2000" dirty="0">
                <a:latin typeface="Arial" pitchFamily="34" charset="0"/>
                <a:ea typeface="Circe Bold"/>
                <a:cs typeface="Arial" pitchFamily="34" charset="0"/>
              </a:rPr>
              <a:t>с учетом особых образовательных потребностей, индивидуальных особенностей.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ea typeface="Circe Bold"/>
                <a:cs typeface="Arial" pitchFamily="34" charset="0"/>
              </a:rPr>
              <a:t>В различных образовательных областях определяются полезные и необходимые умения и навыки для решения задач повседневной жизни 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endParaRPr sz="16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  <a:sym typeface="Circe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228600"/>
            <a:ext cx="101346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Различия в вариантах ФАОП НОО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00" y="685800"/>
            <a:ext cx="43434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ВАЖНО! 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28800"/>
            <a:ext cx="10591800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en-US" sz="2400" b="1" dirty="0">
                <a:latin typeface="Arial" pitchFamily="34" charset="0"/>
                <a:ea typeface="Circe Bold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ФАОП основного общего образования для обучающихся с ОВЗ предназначены для детей,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УСПЕШНО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освоивших ФАОП НОО обучающихся с ОВЗ (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варианты 1 и 2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по всем нозологиям), и при этом обучающиеся могут нуждаться в пролонгации специальных образовательных условий на уровне основного общего образования.</a:t>
            </a:r>
          </a:p>
          <a:p>
            <a:pPr algn="just">
              <a:spcBef>
                <a:spcPts val="0"/>
              </a:spcBef>
              <a:buClr>
                <a:prstClr val="white"/>
              </a:buClr>
              <a:buSzPct val="110000"/>
            </a:pPr>
            <a:endParaRPr lang="ru-RU" sz="2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</a:endParaRPr>
          </a:p>
          <a:p>
            <a:pPr algn="just">
              <a:spcBef>
                <a:spcPts val="0"/>
              </a:spcBef>
              <a:buClr>
                <a:prstClr val="white"/>
              </a:buClr>
              <a:buSzPct val="110000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Успешное освоение обучающимися с ОВЗ ФАОП НОО является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НЕОБХОДИМЫМ УСЛОВИЕМ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освоения обучающимися с ОВЗ ФАОП основного общего образования</a:t>
            </a:r>
            <a:endParaRPr sz="2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  <a:sym typeface="Circ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600" y="609600"/>
            <a:ext cx="10134600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и варианты ФАОП ООО 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02055"/>
              </p:ext>
            </p:extLst>
          </p:nvPr>
        </p:nvGraphicFramePr>
        <p:xfrm>
          <a:off x="1219200" y="1447800"/>
          <a:ext cx="9906001" cy="4270704"/>
        </p:xfrm>
        <a:graphic>
          <a:graphicData uri="http://schemas.openxmlformats.org/drawingml/2006/table">
            <a:tbl>
              <a:tblPr/>
              <a:tblGrid>
                <a:gridCol w="4605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10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Группы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обучающихся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с ОВЗ</a:t>
                      </a:r>
                    </a:p>
                  </a:txBody>
                  <a:tcPr marL="0" marR="0" marT="216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16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Noto Sans SC Regular" charset="0"/>
                        <a:cs typeface="Noto Sans SC Regular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91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16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  <a:defRPr/>
                      </a:pPr>
                      <a:r>
                        <a:rPr kumimoji="0" 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Варианты ФАОП ООО 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16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55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Нарушения слуха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1.1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; 2.2.1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70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1.2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; 2.2.2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55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Слепые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L="0" marR="0" marT="270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55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Слабовидящие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4.1</a:t>
                      </a:r>
                    </a:p>
                  </a:txBody>
                  <a:tcPr marL="0" marR="0" marT="324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55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ТНР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0" marR="0" marT="324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55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НОДА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255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ЗПР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255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РАС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8.1</a:t>
                      </a: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8.2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  <a:p>
                      <a:pPr marL="1588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255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5-9 классы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5-10 класс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Noto Sans SC Regular" charset="0"/>
                        <a:cs typeface="Noto Sans SC Regular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81000" y="1447800"/>
            <a:ext cx="11148284" cy="5586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Вариант 1 -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обучающийся с ОВЗ получает образование, по итоговым достижениям к моменту завершения обучения планируемым результатам основного общего образования нормативно развивающихся обучающихся </a:t>
            </a:r>
            <a:r>
              <a:rPr lang="ru-RU" sz="2400" u="sng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в те же календарные сроки обучения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(5-9 классы) при создании условий, учитывающих их особые образовательные потребности.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endParaRPr lang="ru-RU" sz="2400" b="1" dirty="0">
              <a:latin typeface="Arial" pitchFamily="34" charset="0"/>
              <a:ea typeface="Circe Bold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Вариант 2 –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обучающийся с ОВЗ получает образование, по итоговым достижениям к моменту завершения обучения планируемым результатам основного общего образования нормативно развивающихся сверстников в </a:t>
            </a:r>
            <a:r>
              <a:rPr lang="ru-RU" sz="2400" u="sng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пролонгированные сроки обучения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(5-10 классы) при создании условий, учитывающих их особые образовательные потребности. 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ea typeface="Circe Bold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endParaRPr lang="ru-RU" sz="2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</a:t>
            </a:r>
            <a:endParaRPr lang="ru-RU" sz="2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  <a:sym typeface="Circe Bold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irce Bold"/>
              <a:cs typeface="Arial" pitchFamily="34" charset="0"/>
              <a:sym typeface="Circe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609600"/>
            <a:ext cx="10134600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Различия в вариантах ФАОП ООО 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762000" y="914400"/>
            <a:ext cx="10820400" cy="7309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defTabSz="914400" eaLnBrk="1" fontAlgn="auto" latinLnBrk="0" hangingPunct="1">
              <a:buClr>
                <a:srgbClr val="8B3C67"/>
              </a:buClr>
              <a:buSzPct val="100000"/>
              <a:tabLst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 Варианты 1</a:t>
            </a: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 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для обучающийся с легкой степенью умственной отсталостью</a:t>
            </a:r>
          </a:p>
          <a:p>
            <a:pPr marL="285750" indent="-285750" algn="just">
              <a:buClr>
                <a:srgbClr val="8B3C67"/>
              </a:buClr>
              <a:buSzPct val="100000"/>
              <a:defRPr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  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Срок реализации</a:t>
            </a: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: 9-13 лет (1доп.)1- 4 классы, 5-9 классы, 10-12 классы.</a:t>
            </a: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endParaRPr lang="ru-RU" sz="2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</a:endParaRP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  Варианты 2 </a:t>
            </a: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  для обучающийся с умеренной степенью, тяжелой и глубокой степенью умственной отсталостью, </a:t>
            </a: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  для обучающихся с тяжелыми множественными нарушениями развития</a:t>
            </a:r>
          </a:p>
          <a:p>
            <a:pPr marL="285750" indent="-285750" algn="just">
              <a:buClr>
                <a:srgbClr val="8B3C67"/>
              </a:buClr>
              <a:buSzPct val="100000"/>
              <a:defRPr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  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Срок реализации</a:t>
            </a: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: 10-13 лет (1доп.)1- 4 классы, 5-9 классы, 10-12 классы</a:t>
            </a: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endParaRPr lang="ru-RU" sz="2400" dirty="0">
              <a:latin typeface="Arial" pitchFamily="34" charset="0"/>
              <a:ea typeface="Circe Bold"/>
              <a:cs typeface="Arial" pitchFamily="34" charset="0"/>
            </a:endParaRP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  СИПР </a:t>
            </a: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   на основе ФАООП УО (вариант 2)</a:t>
            </a: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 </a:t>
            </a:r>
          </a:p>
          <a:p>
            <a:pPr marL="285750" lvl="0" indent="-285750" algn="just">
              <a:buClr>
                <a:srgbClr val="8B3C67"/>
              </a:buClr>
              <a:buSzPct val="100000"/>
              <a:defRPr/>
            </a:pPr>
            <a:endParaRPr lang="ru-RU" sz="2400" dirty="0">
              <a:latin typeface="Arial" pitchFamily="34" charset="0"/>
              <a:ea typeface="Circe Bold"/>
              <a:cs typeface="Arial" pitchFamily="34" charset="0"/>
            </a:endParaRP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endParaRPr lang="ru-RU" sz="1400" dirty="0">
              <a:latin typeface="Arial" pitchFamily="34" charset="0"/>
              <a:ea typeface="Circe Bold"/>
              <a:cs typeface="Arial" pitchFamily="34" charset="0"/>
            </a:endParaRP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endParaRPr lang="ru-RU" sz="1400" dirty="0">
              <a:latin typeface="Arial" pitchFamily="34" charset="0"/>
              <a:ea typeface="Circe Bold"/>
              <a:cs typeface="Arial" pitchFamily="34" charset="0"/>
            </a:endParaRP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endParaRPr lang="ru-RU" sz="1400" dirty="0">
              <a:latin typeface="Arial" pitchFamily="34" charset="0"/>
              <a:ea typeface="Circe Bold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</a:t>
            </a:r>
            <a:endParaRPr lang="ru-RU" sz="1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  <a:sym typeface="Circe Bold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B3C67"/>
              </a:buClr>
              <a:buSzPct val="100000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irce Bold"/>
              <a:cs typeface="Arial" pitchFamily="34" charset="0"/>
              <a:sym typeface="Circe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5791200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Освоение ФАООП УО обеспечивает достижение обучающимися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 личностных и предметных результатов (минимальный и достаточный уровни)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304800"/>
            <a:ext cx="10134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Различия в вариантах ФАООП УО 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8600" y="152400"/>
            <a:ext cx="350520" cy="228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3400" y="685800"/>
          <a:ext cx="10972800" cy="56482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Разделы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ФАОП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НОО, ФАОП ООО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15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Целевой 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Пояснительная записка.</a:t>
                      </a:r>
                    </a:p>
                    <a:p>
                      <a:pPr marL="0" indent="0" algn="just">
                        <a:buAutoNum type="arabicPeriod"/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Планируемые результаты освоения ФП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(по нозологиям,  в т.ч. планируемые результаты по КР)</a:t>
                      </a:r>
                      <a:endParaRPr lang="ru-RU" sz="1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just">
                        <a:buAutoNum type="arabicPeriod"/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Система оценки достижений образовательных результатов.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5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Содержательный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Федеральная рабочая программа учебных предметов, курсов.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Программа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формирования УУД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ФАОП НОО – варианты 1 и 2 (1.1.-1.8; 2.1-2.8)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ФАОП ОО – Приложение № 1 Программа формирования УУД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3. Программа коррекционной работы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(ФАОП ООО – Приложение №№3-16 по нозологиям)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Федеральная 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рабочая программа воспитания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ФАОП НОО – ФРПВ для обучающихся с ОВЗ - в п.205.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ФАОП ООО – ФРПВ для обучающихся с ОВЗ - в Приложение № 2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60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Организационный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1. Федеральный учебный план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(по нозологиям).</a:t>
                      </a:r>
                    </a:p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2. Федеральный план </a:t>
                      </a:r>
                      <a:r>
                        <a:rPr lang="ru-RU" sz="1800" dirty="0" err="1">
                          <a:latin typeface="Arial" pitchFamily="34" charset="0"/>
                          <a:cs typeface="Arial" pitchFamily="34" charset="0"/>
                        </a:rPr>
                        <a:t>внеучебной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 деятельности.</a:t>
                      </a:r>
                    </a:p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3. Федеральный календарный график.</a:t>
                      </a:r>
                    </a:p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Федеральный календарный план воспитательной работы</a:t>
                      </a:r>
                    </a:p>
                    <a:p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ФАОП НОО – Федеральный КПВР для обучающихся с ОВЗ, п.209.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90600" y="152400"/>
            <a:ext cx="101346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 ФАОП НОО и ФАОП ООО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8600" y="152400"/>
            <a:ext cx="350520" cy="228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1000" y="914400"/>
          <a:ext cx="11277600" cy="50645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Характеристики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Особенности реализации ФУП ФАОП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15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 Сроки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реализации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just">
                        <a:lnSpc>
                          <a:spcPct val="115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в те же календарные сроки, что ФУП ФОП</a:t>
                      </a:r>
                    </a:p>
                    <a:p>
                      <a:pPr marL="0" lvl="1" algn="just">
                        <a:lnSpc>
                          <a:spcPct val="115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в пролонгированные сроки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5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Варианты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по каждой нозологии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71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Название предметных областей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согласно ФГОС (НОО, ООО, СОО) одинаковое</a:t>
                      </a:r>
                    </a:p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согласно ФГОС ОО УО (ИН) иное наименование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71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Название учебных предметов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перечень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 содержание учебных предметов в соответствии с ФАОП НОО, ФАОП ООО, ФАООП УО (по нозологиям)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71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Коррекционно-развивающая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перечень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 объем коррекционных курсов в соответствии с ФАОП НОО, ФАОП ООО, ФАООП УО (по нозологиям), не менее 5 часов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71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Количество УП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одной образовательной организации м.б.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один или несколько учебных планов по АОП НОО, АОП ООО.</a:t>
                      </a:r>
                    </a:p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также может реализованы СИПР для каждого обучающегося.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90600" y="228600"/>
            <a:ext cx="101346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Федеральные учебные планы ФАОП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8600" y="152400"/>
            <a:ext cx="350520" cy="228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1000" y="838200"/>
          <a:ext cx="11277600" cy="56345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6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Разделы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ФАОП</a:t>
                      </a:r>
                      <a:r>
                        <a:rPr lang="ru-RU" baseline="0" dirty="0"/>
                        <a:t> НОО, ФАОП ООО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15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Содержание ПКР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just">
                        <a:lnSpc>
                          <a:spcPct val="115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Перечень, содержание, план реализации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индивидуально ориентированных коррекционных мероприятий,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обеспечивающих удовлетворение ООП обучающихся с ОВЗ.</a:t>
                      </a:r>
                    </a:p>
                    <a:p>
                      <a:pPr marL="0" lvl="1" algn="just">
                        <a:lnSpc>
                          <a:spcPct val="115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Систему комплексного психолого-педагогического сопровождения обучающихся  в условиях образовательной деятельности, включающего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психолого-педагогическое обследование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 целью выявления их ООП, 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мониторинг динамики развития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обучающихся с ОВЗ.</a:t>
                      </a:r>
                    </a:p>
                    <a:p>
                      <a:pPr marL="0" lvl="1" algn="just">
                        <a:lnSpc>
                          <a:spcPct val="115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Корректировку коррекционных мероприятий.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15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Направления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ПКР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lnSpc>
                          <a:spcPct val="115000"/>
                        </a:lnSpc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Коррекционно-развивающая работа.</a:t>
                      </a:r>
                    </a:p>
                    <a:p>
                      <a:pPr marL="182563" lvl="1" indent="-182563">
                        <a:lnSpc>
                          <a:spcPct val="115000"/>
                        </a:lnSpc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Диагностическая работа.</a:t>
                      </a:r>
                    </a:p>
                    <a:p>
                      <a:pPr marL="182563" lvl="1" indent="-182563">
                        <a:lnSpc>
                          <a:spcPct val="115000"/>
                        </a:lnSpc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Консультативная работа.</a:t>
                      </a:r>
                    </a:p>
                    <a:p>
                      <a:pPr marL="182563" lvl="1" indent="-182563">
                        <a:lnSpc>
                          <a:spcPct val="115000"/>
                        </a:lnSpc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Информационно-просветительская работа.</a:t>
                      </a:r>
                    </a:p>
                    <a:p>
                      <a:pPr marL="182563" lvl="1" indent="-182563">
                        <a:lnSpc>
                          <a:spcPct val="115000"/>
                        </a:lnSpc>
                        <a:buAutoNum type="arabicPeriod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Психолого-педагогическая работа.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656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Продолжительность</a:t>
                      </a:r>
                      <a:r>
                        <a:rPr lang="ru-RU" sz="1800" baseline="0" dirty="0">
                          <a:latin typeface="Arial" pitchFamily="34" charset="0"/>
                          <a:cs typeface="Arial" pitchFamily="34" charset="0"/>
                        </a:rPr>
                        <a:t> коррекционных занятий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групповое занятие в 1 классе – 35 мин, со 2 класса – 40 мин.</a:t>
                      </a:r>
                    </a:p>
                    <a:p>
                      <a:pPr marL="182563" lvl="1" indent="-182563">
                        <a:lnSpc>
                          <a:spcPct val="115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индивидуальное занятие – 20 мин.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90600" y="228600"/>
            <a:ext cx="101346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коррекционной работы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761" y="490727"/>
            <a:ext cx="7858125" cy="656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8600" y="152400"/>
            <a:ext cx="388620" cy="381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8400" y="152400"/>
            <a:ext cx="76962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Структура программы коррекционной работы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(по нозологиям)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5652" y="4332732"/>
            <a:ext cx="899160" cy="804545"/>
          </a:xfrm>
          <a:custGeom>
            <a:avLst/>
            <a:gdLst/>
            <a:ahLst/>
            <a:cxnLst/>
            <a:rect l="l" t="t" r="r" b="b"/>
            <a:pathLst>
              <a:path w="899160" h="804545">
                <a:moveTo>
                  <a:pt x="449325" y="0"/>
                </a:moveTo>
                <a:lnTo>
                  <a:pt x="385825" y="3937"/>
                </a:lnTo>
                <a:lnTo>
                  <a:pt x="324992" y="15621"/>
                </a:lnTo>
                <a:lnTo>
                  <a:pt x="267461" y="34290"/>
                </a:lnTo>
                <a:lnTo>
                  <a:pt x="213956" y="59563"/>
                </a:lnTo>
                <a:lnTo>
                  <a:pt x="164985" y="90805"/>
                </a:lnTo>
                <a:lnTo>
                  <a:pt x="121196" y="127381"/>
                </a:lnTo>
                <a:lnTo>
                  <a:pt x="83184" y="169037"/>
                </a:lnTo>
                <a:lnTo>
                  <a:pt x="51561" y="214884"/>
                </a:lnTo>
                <a:lnTo>
                  <a:pt x="26936" y="264668"/>
                </a:lnTo>
                <a:lnTo>
                  <a:pt x="9931" y="317754"/>
                </a:lnTo>
                <a:lnTo>
                  <a:pt x="1130" y="373507"/>
                </a:lnTo>
                <a:lnTo>
                  <a:pt x="0" y="402209"/>
                </a:lnTo>
                <a:lnTo>
                  <a:pt x="1130" y="430911"/>
                </a:lnTo>
                <a:lnTo>
                  <a:pt x="9931" y="486664"/>
                </a:lnTo>
                <a:lnTo>
                  <a:pt x="26936" y="539623"/>
                </a:lnTo>
                <a:lnTo>
                  <a:pt x="51561" y="589407"/>
                </a:lnTo>
                <a:lnTo>
                  <a:pt x="83184" y="635254"/>
                </a:lnTo>
                <a:lnTo>
                  <a:pt x="121196" y="676910"/>
                </a:lnTo>
                <a:lnTo>
                  <a:pt x="164985" y="713613"/>
                </a:lnTo>
                <a:lnTo>
                  <a:pt x="213956" y="744728"/>
                </a:lnTo>
                <a:lnTo>
                  <a:pt x="267461" y="770001"/>
                </a:lnTo>
                <a:lnTo>
                  <a:pt x="324992" y="788670"/>
                </a:lnTo>
                <a:lnTo>
                  <a:pt x="385825" y="800354"/>
                </a:lnTo>
                <a:lnTo>
                  <a:pt x="449325" y="804291"/>
                </a:lnTo>
                <a:lnTo>
                  <a:pt x="481456" y="803275"/>
                </a:lnTo>
                <a:lnTo>
                  <a:pt x="543813" y="795401"/>
                </a:lnTo>
                <a:lnTo>
                  <a:pt x="602996" y="780161"/>
                </a:lnTo>
                <a:lnTo>
                  <a:pt x="658622" y="758190"/>
                </a:lnTo>
                <a:lnTo>
                  <a:pt x="709929" y="729869"/>
                </a:lnTo>
                <a:lnTo>
                  <a:pt x="756411" y="695833"/>
                </a:lnTo>
                <a:lnTo>
                  <a:pt x="797305" y="656717"/>
                </a:lnTo>
                <a:lnTo>
                  <a:pt x="832230" y="612902"/>
                </a:lnTo>
                <a:lnTo>
                  <a:pt x="860424" y="564896"/>
                </a:lnTo>
                <a:lnTo>
                  <a:pt x="881379" y="513461"/>
                </a:lnTo>
                <a:lnTo>
                  <a:pt x="894334" y="459105"/>
                </a:lnTo>
                <a:lnTo>
                  <a:pt x="898779" y="402209"/>
                </a:lnTo>
                <a:lnTo>
                  <a:pt x="897635" y="373507"/>
                </a:lnTo>
                <a:lnTo>
                  <a:pt x="888872" y="317754"/>
                </a:lnTo>
                <a:lnTo>
                  <a:pt x="871854" y="264668"/>
                </a:lnTo>
                <a:lnTo>
                  <a:pt x="847216" y="214884"/>
                </a:lnTo>
                <a:lnTo>
                  <a:pt x="815593" y="169037"/>
                </a:lnTo>
                <a:lnTo>
                  <a:pt x="777621" y="127381"/>
                </a:lnTo>
                <a:lnTo>
                  <a:pt x="733805" y="90805"/>
                </a:lnTo>
                <a:lnTo>
                  <a:pt x="684784" y="59563"/>
                </a:lnTo>
                <a:lnTo>
                  <a:pt x="631316" y="34290"/>
                </a:lnTo>
                <a:lnTo>
                  <a:pt x="573785" y="15621"/>
                </a:lnTo>
                <a:lnTo>
                  <a:pt x="512953" y="3937"/>
                </a:lnTo>
                <a:lnTo>
                  <a:pt x="449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5652" y="2929127"/>
            <a:ext cx="899160" cy="805815"/>
          </a:xfrm>
          <a:custGeom>
            <a:avLst/>
            <a:gdLst/>
            <a:ahLst/>
            <a:cxnLst/>
            <a:rect l="l" t="t" r="r" b="b"/>
            <a:pathLst>
              <a:path w="899160" h="805814">
                <a:moveTo>
                  <a:pt x="449325" y="0"/>
                </a:moveTo>
                <a:lnTo>
                  <a:pt x="385825" y="4063"/>
                </a:lnTo>
                <a:lnTo>
                  <a:pt x="324992" y="15621"/>
                </a:lnTo>
                <a:lnTo>
                  <a:pt x="267461" y="34417"/>
                </a:lnTo>
                <a:lnTo>
                  <a:pt x="213956" y="59689"/>
                </a:lnTo>
                <a:lnTo>
                  <a:pt x="164985" y="90932"/>
                </a:lnTo>
                <a:lnTo>
                  <a:pt x="121196" y="127635"/>
                </a:lnTo>
                <a:lnTo>
                  <a:pt x="83184" y="169291"/>
                </a:lnTo>
                <a:lnTo>
                  <a:pt x="51561" y="215392"/>
                </a:lnTo>
                <a:lnTo>
                  <a:pt x="26936" y="265175"/>
                </a:lnTo>
                <a:lnTo>
                  <a:pt x="9931" y="318262"/>
                </a:lnTo>
                <a:lnTo>
                  <a:pt x="1130" y="374142"/>
                </a:lnTo>
                <a:lnTo>
                  <a:pt x="0" y="402971"/>
                </a:lnTo>
                <a:lnTo>
                  <a:pt x="1130" y="431673"/>
                </a:lnTo>
                <a:lnTo>
                  <a:pt x="9931" y="487552"/>
                </a:lnTo>
                <a:lnTo>
                  <a:pt x="26936" y="540638"/>
                </a:lnTo>
                <a:lnTo>
                  <a:pt x="51561" y="590550"/>
                </a:lnTo>
                <a:lnTo>
                  <a:pt x="83184" y="636524"/>
                </a:lnTo>
                <a:lnTo>
                  <a:pt x="121196" y="678180"/>
                </a:lnTo>
                <a:lnTo>
                  <a:pt x="164985" y="714883"/>
                </a:lnTo>
                <a:lnTo>
                  <a:pt x="213956" y="746252"/>
                </a:lnTo>
                <a:lnTo>
                  <a:pt x="267461" y="771525"/>
                </a:lnTo>
                <a:lnTo>
                  <a:pt x="324992" y="790194"/>
                </a:lnTo>
                <a:lnTo>
                  <a:pt x="385825" y="801878"/>
                </a:lnTo>
                <a:lnTo>
                  <a:pt x="449325" y="805815"/>
                </a:lnTo>
                <a:lnTo>
                  <a:pt x="481456" y="804799"/>
                </a:lnTo>
                <a:lnTo>
                  <a:pt x="543813" y="796925"/>
                </a:lnTo>
                <a:lnTo>
                  <a:pt x="602996" y="781685"/>
                </a:lnTo>
                <a:lnTo>
                  <a:pt x="658622" y="759587"/>
                </a:lnTo>
                <a:lnTo>
                  <a:pt x="709929" y="731266"/>
                </a:lnTo>
                <a:lnTo>
                  <a:pt x="756411" y="697230"/>
                </a:lnTo>
                <a:lnTo>
                  <a:pt x="797305" y="657860"/>
                </a:lnTo>
                <a:lnTo>
                  <a:pt x="832230" y="614045"/>
                </a:lnTo>
                <a:lnTo>
                  <a:pt x="860424" y="566038"/>
                </a:lnTo>
                <a:lnTo>
                  <a:pt x="881379" y="514476"/>
                </a:lnTo>
                <a:lnTo>
                  <a:pt x="894334" y="459994"/>
                </a:lnTo>
                <a:lnTo>
                  <a:pt x="898779" y="402971"/>
                </a:lnTo>
                <a:lnTo>
                  <a:pt x="897635" y="374142"/>
                </a:lnTo>
                <a:lnTo>
                  <a:pt x="888872" y="318262"/>
                </a:lnTo>
                <a:lnTo>
                  <a:pt x="871854" y="265175"/>
                </a:lnTo>
                <a:lnTo>
                  <a:pt x="847216" y="215392"/>
                </a:lnTo>
                <a:lnTo>
                  <a:pt x="815593" y="169291"/>
                </a:lnTo>
                <a:lnTo>
                  <a:pt x="777621" y="127635"/>
                </a:lnTo>
                <a:lnTo>
                  <a:pt x="733805" y="90932"/>
                </a:lnTo>
                <a:lnTo>
                  <a:pt x="684784" y="59689"/>
                </a:lnTo>
                <a:lnTo>
                  <a:pt x="631316" y="34417"/>
                </a:lnTo>
                <a:lnTo>
                  <a:pt x="573785" y="15621"/>
                </a:lnTo>
                <a:lnTo>
                  <a:pt x="512953" y="4063"/>
                </a:lnTo>
                <a:lnTo>
                  <a:pt x="449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2600" y="1295400"/>
            <a:ext cx="7162800" cy="548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b="1" spc="-5" dirty="0">
                <a:latin typeface="Arial" pitchFamily="34" charset="0"/>
                <a:cs typeface="Arial" pitchFamily="34" charset="0"/>
              </a:rPr>
              <a:t>Цель, задачи, принципы построения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latin typeface="Arial" pitchFamily="34" charset="0"/>
                <a:cs typeface="Arial" pitchFamily="34" charset="0"/>
              </a:rPr>
              <a:t>(цель, задачи, принципы, перечень и содержание направление работы 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34079" y="1159373"/>
            <a:ext cx="7162152" cy="953488"/>
          </a:xfrm>
          <a:custGeom>
            <a:avLst/>
            <a:gdLst/>
            <a:ahLst/>
            <a:cxnLst/>
            <a:rect l="l" t="t" r="r" b="b"/>
            <a:pathLst>
              <a:path w="9685020" h="1109345">
                <a:moveTo>
                  <a:pt x="80898" y="0"/>
                </a:moveTo>
                <a:lnTo>
                  <a:pt x="49403" y="5587"/>
                </a:lnTo>
                <a:lnTo>
                  <a:pt x="23621" y="20701"/>
                </a:lnTo>
                <a:lnTo>
                  <a:pt x="6350" y="43180"/>
                </a:lnTo>
                <a:lnTo>
                  <a:pt x="0" y="70612"/>
                </a:lnTo>
                <a:lnTo>
                  <a:pt x="0" y="1038606"/>
                </a:lnTo>
                <a:lnTo>
                  <a:pt x="6350" y="1066038"/>
                </a:lnTo>
                <a:lnTo>
                  <a:pt x="23621" y="1088517"/>
                </a:lnTo>
                <a:lnTo>
                  <a:pt x="49403" y="1103630"/>
                </a:lnTo>
                <a:lnTo>
                  <a:pt x="80898" y="1109218"/>
                </a:lnTo>
                <a:lnTo>
                  <a:pt x="9603993" y="1109218"/>
                </a:lnTo>
                <a:lnTo>
                  <a:pt x="9635490" y="1103630"/>
                </a:lnTo>
                <a:lnTo>
                  <a:pt x="9661143" y="1088517"/>
                </a:lnTo>
                <a:lnTo>
                  <a:pt x="9678542" y="1066038"/>
                </a:lnTo>
                <a:lnTo>
                  <a:pt x="9684892" y="1038606"/>
                </a:lnTo>
                <a:lnTo>
                  <a:pt x="9684892" y="70612"/>
                </a:lnTo>
                <a:lnTo>
                  <a:pt x="9678542" y="43180"/>
                </a:lnTo>
                <a:lnTo>
                  <a:pt x="9661143" y="20701"/>
                </a:lnTo>
                <a:lnTo>
                  <a:pt x="9635490" y="5587"/>
                </a:lnTo>
                <a:lnTo>
                  <a:pt x="9603993" y="0"/>
                </a:lnTo>
                <a:lnTo>
                  <a:pt x="80898" y="0"/>
                </a:lnTo>
                <a:close/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/>
          <p:cNvSpPr/>
          <p:nvPr/>
        </p:nvSpPr>
        <p:spPr>
          <a:xfrm>
            <a:off x="1429644" y="2449735"/>
            <a:ext cx="7090531" cy="826866"/>
          </a:xfrm>
          <a:custGeom>
            <a:avLst/>
            <a:gdLst/>
            <a:ahLst/>
            <a:cxnLst/>
            <a:rect l="l" t="t" r="r" b="b"/>
            <a:pathLst>
              <a:path w="9685020" h="1109345">
                <a:moveTo>
                  <a:pt x="80898" y="0"/>
                </a:moveTo>
                <a:lnTo>
                  <a:pt x="49403" y="5587"/>
                </a:lnTo>
                <a:lnTo>
                  <a:pt x="23621" y="20701"/>
                </a:lnTo>
                <a:lnTo>
                  <a:pt x="6350" y="43180"/>
                </a:lnTo>
                <a:lnTo>
                  <a:pt x="0" y="70612"/>
                </a:lnTo>
                <a:lnTo>
                  <a:pt x="0" y="1038606"/>
                </a:lnTo>
                <a:lnTo>
                  <a:pt x="6350" y="1066038"/>
                </a:lnTo>
                <a:lnTo>
                  <a:pt x="23621" y="1088517"/>
                </a:lnTo>
                <a:lnTo>
                  <a:pt x="49403" y="1103630"/>
                </a:lnTo>
                <a:lnTo>
                  <a:pt x="80898" y="1109218"/>
                </a:lnTo>
                <a:lnTo>
                  <a:pt x="9603993" y="1109218"/>
                </a:lnTo>
                <a:lnTo>
                  <a:pt x="9635490" y="1103630"/>
                </a:lnTo>
                <a:lnTo>
                  <a:pt x="9661143" y="1088517"/>
                </a:lnTo>
                <a:lnTo>
                  <a:pt x="9678542" y="1066038"/>
                </a:lnTo>
                <a:lnTo>
                  <a:pt x="9684892" y="1038606"/>
                </a:lnTo>
                <a:lnTo>
                  <a:pt x="9684892" y="70612"/>
                </a:lnTo>
                <a:lnTo>
                  <a:pt x="9678542" y="43180"/>
                </a:lnTo>
                <a:lnTo>
                  <a:pt x="9661143" y="20701"/>
                </a:lnTo>
                <a:lnTo>
                  <a:pt x="9635490" y="5587"/>
                </a:lnTo>
                <a:lnTo>
                  <a:pt x="9603993" y="0"/>
                </a:lnTo>
                <a:lnTo>
                  <a:pt x="80898" y="0"/>
                </a:lnTo>
                <a:close/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/>
          <p:cNvSpPr txBox="1"/>
          <p:nvPr/>
        </p:nvSpPr>
        <p:spPr>
          <a:xfrm>
            <a:off x="1828800" y="2590800"/>
            <a:ext cx="44196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b="1" spc="-5" dirty="0">
                <a:latin typeface="Arial" pitchFamily="34" charset="0"/>
                <a:cs typeface="Arial" pitchFamily="34" charset="0"/>
              </a:rPr>
              <a:t>Механизмы реализации программы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22"/>
          <p:cNvSpPr/>
          <p:nvPr/>
        </p:nvSpPr>
        <p:spPr>
          <a:xfrm>
            <a:off x="1371600" y="3505200"/>
            <a:ext cx="7018909" cy="953487"/>
          </a:xfrm>
          <a:custGeom>
            <a:avLst/>
            <a:gdLst/>
            <a:ahLst/>
            <a:cxnLst/>
            <a:rect l="l" t="t" r="r" b="b"/>
            <a:pathLst>
              <a:path w="9685020" h="1109345">
                <a:moveTo>
                  <a:pt x="80898" y="0"/>
                </a:moveTo>
                <a:lnTo>
                  <a:pt x="49403" y="5587"/>
                </a:lnTo>
                <a:lnTo>
                  <a:pt x="23621" y="20701"/>
                </a:lnTo>
                <a:lnTo>
                  <a:pt x="6350" y="43180"/>
                </a:lnTo>
                <a:lnTo>
                  <a:pt x="0" y="70612"/>
                </a:lnTo>
                <a:lnTo>
                  <a:pt x="0" y="1038606"/>
                </a:lnTo>
                <a:lnTo>
                  <a:pt x="6350" y="1066038"/>
                </a:lnTo>
                <a:lnTo>
                  <a:pt x="23621" y="1088517"/>
                </a:lnTo>
                <a:lnTo>
                  <a:pt x="49403" y="1103630"/>
                </a:lnTo>
                <a:lnTo>
                  <a:pt x="80898" y="1109218"/>
                </a:lnTo>
                <a:lnTo>
                  <a:pt x="9603993" y="1109218"/>
                </a:lnTo>
                <a:lnTo>
                  <a:pt x="9635490" y="1103630"/>
                </a:lnTo>
                <a:lnTo>
                  <a:pt x="9661143" y="1088517"/>
                </a:lnTo>
                <a:lnTo>
                  <a:pt x="9678542" y="1066038"/>
                </a:lnTo>
                <a:lnTo>
                  <a:pt x="9684892" y="1038606"/>
                </a:lnTo>
                <a:lnTo>
                  <a:pt x="9684892" y="70612"/>
                </a:lnTo>
                <a:lnTo>
                  <a:pt x="9678542" y="43180"/>
                </a:lnTo>
                <a:lnTo>
                  <a:pt x="9661143" y="20701"/>
                </a:lnTo>
                <a:lnTo>
                  <a:pt x="9635490" y="5587"/>
                </a:lnTo>
                <a:lnTo>
                  <a:pt x="9603993" y="0"/>
                </a:lnTo>
                <a:lnTo>
                  <a:pt x="80898" y="0"/>
                </a:lnTo>
                <a:close/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1"/>
          <p:cNvSpPr txBox="1"/>
          <p:nvPr/>
        </p:nvSpPr>
        <p:spPr>
          <a:xfrm>
            <a:off x="1752600" y="3581400"/>
            <a:ext cx="6781800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b="1" spc="-5" dirty="0">
                <a:latin typeface="Arial" pitchFamily="34" charset="0"/>
                <a:cs typeface="Arial" pitchFamily="34" charset="0"/>
              </a:rPr>
              <a:t>Требования к условиям реализации программы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latin typeface="Arial" pitchFamily="34" charset="0"/>
                <a:cs typeface="Arial" pitchFamily="34" charset="0"/>
              </a:rPr>
              <a:t>(психолого-педагогическое, программно-методическое, кадровое, материально-техническое, информационное обеспечение)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11"/>
          <p:cNvSpPr txBox="1"/>
          <p:nvPr/>
        </p:nvSpPr>
        <p:spPr>
          <a:xfrm>
            <a:off x="1828800" y="5029200"/>
            <a:ext cx="58674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b="1" spc="-5" dirty="0">
                <a:latin typeface="Arial" pitchFamily="34" charset="0"/>
                <a:cs typeface="Arial" pitchFamily="34" charset="0"/>
              </a:rPr>
              <a:t>Планируемые результаты коррекционной работы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22"/>
          <p:cNvSpPr/>
          <p:nvPr/>
        </p:nvSpPr>
        <p:spPr>
          <a:xfrm>
            <a:off x="1447800" y="4724400"/>
            <a:ext cx="6898330" cy="914400"/>
          </a:xfrm>
          <a:custGeom>
            <a:avLst/>
            <a:gdLst/>
            <a:ahLst/>
            <a:cxnLst/>
            <a:rect l="l" t="t" r="r" b="b"/>
            <a:pathLst>
              <a:path w="9685020" h="1109345">
                <a:moveTo>
                  <a:pt x="80898" y="0"/>
                </a:moveTo>
                <a:lnTo>
                  <a:pt x="49403" y="5587"/>
                </a:lnTo>
                <a:lnTo>
                  <a:pt x="23621" y="20701"/>
                </a:lnTo>
                <a:lnTo>
                  <a:pt x="6350" y="43180"/>
                </a:lnTo>
                <a:lnTo>
                  <a:pt x="0" y="70612"/>
                </a:lnTo>
                <a:lnTo>
                  <a:pt x="0" y="1038606"/>
                </a:lnTo>
                <a:lnTo>
                  <a:pt x="6350" y="1066038"/>
                </a:lnTo>
                <a:lnTo>
                  <a:pt x="23621" y="1088517"/>
                </a:lnTo>
                <a:lnTo>
                  <a:pt x="49403" y="1103630"/>
                </a:lnTo>
                <a:lnTo>
                  <a:pt x="80898" y="1109218"/>
                </a:lnTo>
                <a:lnTo>
                  <a:pt x="9603993" y="1109218"/>
                </a:lnTo>
                <a:lnTo>
                  <a:pt x="9635490" y="1103630"/>
                </a:lnTo>
                <a:lnTo>
                  <a:pt x="9661143" y="1088517"/>
                </a:lnTo>
                <a:lnTo>
                  <a:pt x="9678542" y="1066038"/>
                </a:lnTo>
                <a:lnTo>
                  <a:pt x="9684892" y="1038606"/>
                </a:lnTo>
                <a:lnTo>
                  <a:pt x="9684892" y="70612"/>
                </a:lnTo>
                <a:lnTo>
                  <a:pt x="9678542" y="43180"/>
                </a:lnTo>
                <a:lnTo>
                  <a:pt x="9661143" y="20701"/>
                </a:lnTo>
                <a:lnTo>
                  <a:pt x="9635490" y="5587"/>
                </a:lnTo>
                <a:lnTo>
                  <a:pt x="9603993" y="0"/>
                </a:lnTo>
                <a:lnTo>
                  <a:pt x="80898" y="0"/>
                </a:lnTo>
                <a:close/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Овал 43"/>
          <p:cNvSpPr/>
          <p:nvPr/>
        </p:nvSpPr>
        <p:spPr>
          <a:xfrm>
            <a:off x="914400" y="1295400"/>
            <a:ext cx="6096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Овал 44"/>
          <p:cNvSpPr/>
          <p:nvPr/>
        </p:nvSpPr>
        <p:spPr>
          <a:xfrm>
            <a:off x="914400" y="2514600"/>
            <a:ext cx="6096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914400" y="3733800"/>
            <a:ext cx="6096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Овал 46"/>
          <p:cNvSpPr/>
          <p:nvPr/>
        </p:nvSpPr>
        <p:spPr>
          <a:xfrm>
            <a:off x="914400" y="4876800"/>
            <a:ext cx="6096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2438400"/>
            <a:ext cx="108204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Научно-методическое сопровождение </a:t>
            </a:r>
          </a:p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общеобразовательных организаций</a:t>
            </a:r>
          </a:p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введению ФАОП 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524000"/>
            <a:ext cx="10744200" cy="432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Дети с нарушениями слуха (глухие, слабослышащие и позднооглохшие)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Дети с нарушениями зрения (слепые, слабовидящие)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Дети с тяжелыми нарушениями речи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Дети с нарушениями опорно-двигательного аппарата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Дети с задержкой психического развития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Дети с расстройствами аутистического спектра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Дети с умственной отсталостью (интеллектуальными нарушениями)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Дети с тяжелыми множественными нарушениями развития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Circe Bold"/>
                <a:cs typeface="Arial" pitchFamily="34" charset="0"/>
              </a:rPr>
              <a:t>  Дети с другими ограничениями здоровья </a:t>
            </a:r>
          </a:p>
          <a:p>
            <a:pPr algn="just">
              <a:spcBef>
                <a:spcPts val="600"/>
              </a:spcBef>
              <a:buClr>
                <a:prstClr val="white"/>
              </a:buClr>
              <a:buSzPct val="110000"/>
            </a:pPr>
            <a:endParaRPr sz="1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  <a:sym typeface="Circe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81000"/>
            <a:ext cx="10134600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Категории обучающихся с ОВЗ</a:t>
            </a:r>
          </a:p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ФЗ-273 ст. 79 «Организация получения образования обучающимися с ОВЗ»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3048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1295400"/>
            <a:ext cx="281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2400" y="5105400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Единое содержание общего образования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раздел «Профилактика и коррекция трудностей в обучении» 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7"/>
              </a:rPr>
              <a:t>https://edsoo.ru/Profilaktika_i_korrekciya_61.htm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400" y="152400"/>
            <a:ext cx="101346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Научно-методическое сопровождение общеобразовательных организаций</a:t>
            </a:r>
          </a:p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профилактике и коррекции трудностей в обучении школьников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19200" y="5562600"/>
            <a:ext cx="975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ФГБНУ «Институт коррекционной педагогики»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раздел «ФРЦ ОВЗ»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4"/>
              </a:rPr>
              <a:t>https://ikp-rao.ru/frc-ovz/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304800"/>
            <a:ext cx="101346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Научно-методическое обеспечение </a:t>
            </a:r>
          </a:p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образования обучающихся с ОВЗ и с инвалидностью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600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95400" y="5562600"/>
            <a:ext cx="9753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Федеральный Центр инклюзивного образования ФГБОУ ВО МГППУ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hlinkClick r:id="rId4"/>
              </a:rPr>
              <a:t>https://www.inclusive-edu.ru/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400" y="152400"/>
            <a:ext cx="1013460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Научно-методическое обеспечение инклюзивного образования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144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914400"/>
            <a:ext cx="2614814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9144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1066800" y="2438400"/>
            <a:ext cx="9906000" cy="2982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1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Федеральная адаптированная образовательная программа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начального</a:t>
            </a: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общего образования для обучающихся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ограниченными возможностями здоровья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-1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ФАОП НОО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spc="-10" dirty="0">
                <a:latin typeface="Arial" pitchFamily="34" charset="0"/>
                <a:ea typeface="+mj-ea"/>
                <a:cs typeface="Arial" pitchFamily="34" charset="0"/>
              </a:rPr>
              <a:t>утверждена 24.11.2022 г. № 1023</a:t>
            </a:r>
            <a:endParaRPr kumimoji="0" lang="ru-RU" sz="2000" i="0" u="none" strike="noStrike" kern="0" cap="none" spc="-1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-1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1066800" y="2057400"/>
            <a:ext cx="9906000" cy="3056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1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Федеральная адаптированная образовательная программа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1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</a:t>
            </a:r>
            <a:r>
              <a:rPr kumimoji="0" lang="ru-RU" sz="2400" b="1" i="0" u="none" strike="noStrike" kern="0" cap="none" spc="-1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сновного</a:t>
            </a: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общего образования для обучающихся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lang="ru-RU" sz="2400" b="1" kern="0" spc="-1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</a:t>
            </a:r>
            <a:r>
              <a:rPr kumimoji="0" lang="ru-RU" sz="2400" b="1" i="0" u="none" strike="noStrike" kern="0" cap="none" spc="-1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граниченными</a:t>
            </a: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возможностями здоровья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-1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ФАОП ООО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kern="0" spc="-10" dirty="0">
                <a:latin typeface="Arial" pitchFamily="34" charset="0"/>
                <a:ea typeface="+mj-ea"/>
                <a:cs typeface="Arial" pitchFamily="34" charset="0"/>
              </a:rPr>
              <a:t>утверждена 24.11.2022 г. № 1025</a:t>
            </a:r>
            <a:endParaRPr kumimoji="0" lang="ru-RU" sz="2400" i="0" u="none" strike="noStrike" kern="0" cap="none" spc="-1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-1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609600" y="1905000"/>
            <a:ext cx="10668000" cy="2661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1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Федеральная адаптированная основная образовательная программа для обучающихся с умственной отсталостью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10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(интеллектуальными нарушениями)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1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ФАООП УО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spc="-10" dirty="0">
                <a:latin typeface="Arial" pitchFamily="34" charset="0"/>
                <a:ea typeface="+mj-ea"/>
                <a:cs typeface="Arial" pitchFamily="34" charset="0"/>
              </a:rPr>
              <a:t>утверждена 24.11.2022 г. № 1026</a:t>
            </a:r>
            <a:endParaRPr kumimoji="0" lang="ru-RU" sz="2400" i="0" u="none" strike="noStrike" kern="0" cap="none" spc="-1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-1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33600" y="457200"/>
            <a:ext cx="71628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ОБРАЗОВАНИЕ ОБУЧАЮЩИХСЯ С ОВЗ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371600"/>
            <a:ext cx="2976282" cy="990600"/>
          </a:xfrm>
          <a:prstGeom prst="rect">
            <a:avLst/>
          </a:prstGeom>
          <a:solidFill>
            <a:srgbClr val="CCCCFF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утв. 17.10.2013 №1155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2590800"/>
            <a:ext cx="2971800" cy="914400"/>
          </a:xfrm>
          <a:prstGeom prst="rect">
            <a:avLst/>
          </a:prstGeom>
          <a:solidFill>
            <a:srgbClr val="CCCCFF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ФГОС НОО ОВЗ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утв. 19.12.2014 № 1598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3733800"/>
            <a:ext cx="2998440" cy="990600"/>
          </a:xfrm>
          <a:prstGeom prst="rect">
            <a:avLst/>
          </a:prstGeom>
          <a:solidFill>
            <a:srgbClr val="CCCCFF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ФГОС ООО (обновленный)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утв. 31.05.2022 № 287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1600" y="4953000"/>
            <a:ext cx="2971800" cy="990600"/>
          </a:xfrm>
          <a:prstGeom prst="rect">
            <a:avLst/>
          </a:prstGeom>
          <a:solidFill>
            <a:srgbClr val="CCCCFF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ФГОС ОО УО (ИН)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утв. 19.12.2014 № 1599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1447800"/>
            <a:ext cx="3048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ФАОП ДО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(срок обучения до 7 лет)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утв. 24.11.2022 № 1022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572000" y="1752600"/>
            <a:ext cx="13716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96000" y="2667000"/>
            <a:ext cx="3048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ФАОП НОО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(срок обучения 4-6 лет)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утв. 24.11.2022 № 1023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572000" y="4038600"/>
            <a:ext cx="13716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3733800"/>
            <a:ext cx="3048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ФАОП ООО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(срок обучения 5-6 лет)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утв. 24.11.2022 № 1025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6000" y="4953000"/>
            <a:ext cx="3048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ФАООП УО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(срок обучения до 13 лет)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утв. 24.11.2022 № 1026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4572000" y="2971800"/>
            <a:ext cx="13716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0" y="5257800"/>
            <a:ext cx="137160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4400" y="304800"/>
            <a:ext cx="101346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ФАОП для обучающихся с ОВЗ на уровне общего образования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57200" y="1219200"/>
            <a:ext cx="2286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ФАОП ДО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Приказ 24.11.2022 №1022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2514600"/>
            <a:ext cx="234113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(срок обучения 7 лет)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276600" y="1219200"/>
            <a:ext cx="2286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ФАОП НОО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Приказ 24.11.2022 №1023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324600" y="1219200"/>
            <a:ext cx="2286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ФАОП ООО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Приказ 24.11.2022 №1025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9296400" y="1219200"/>
            <a:ext cx="2286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ФОП СОО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Приказ 24.11.2022 №10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0400" y="2514600"/>
            <a:ext cx="2514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начальное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(срок обучения 4-6 лет)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48400" y="2514600"/>
            <a:ext cx="2514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основное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(срок обучения 5-6 лет)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20200" y="2514600"/>
            <a:ext cx="2514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среднее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(срок обучения 2 года)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724400" y="3886200"/>
            <a:ext cx="2286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ФАООП УО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Приказ 24.11.2022 №1026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5800" y="5181600"/>
            <a:ext cx="274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обучающихся с УО (ИН)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(срок обучения до 13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62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3400" y="381000"/>
            <a:ext cx="101346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и варианты ФАОП НОО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02055"/>
              </p:ext>
            </p:extLst>
          </p:nvPr>
        </p:nvGraphicFramePr>
        <p:xfrm>
          <a:off x="762000" y="1219200"/>
          <a:ext cx="10363200" cy="5148753"/>
        </p:xfrm>
        <a:graphic>
          <a:graphicData uri="http://schemas.openxmlformats.org/drawingml/2006/table">
            <a:tbl>
              <a:tblPr/>
              <a:tblGrid>
                <a:gridCol w="441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566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Группы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обучающихся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с ОВЗ</a:t>
                      </a:r>
                    </a:p>
                  </a:txBody>
                  <a:tcPr marL="0" marR="0" marT="216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Начальное общее образование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16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Noto Sans SC Regular" charset="0"/>
                        <a:cs typeface="Noto Sans SC Regular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6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16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  <a:defRPr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Варианты ФАОП НОО 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16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66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Глухие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0" marR="0" marT="270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11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94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Слабослышащие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и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позднооглохшие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0" marR="0" marT="270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482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 ---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50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Слепые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L="0" marR="0" marT="270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3.2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11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3.3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3.4</a:t>
                      </a:r>
                    </a:p>
                  </a:txBody>
                  <a:tcPr marL="0" marR="0" marT="270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19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Слабовидящие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4.1</a:t>
                      </a:r>
                    </a:p>
                  </a:txBody>
                  <a:tcPr marL="0" marR="0" marT="324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4.2</a:t>
                      </a: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4.3</a:t>
                      </a: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 ---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049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ТНР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0" marR="0" marT="324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0" marR="0" marT="324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---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 ---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8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НОДА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588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ЗПР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7.1</a:t>
                      </a: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7.2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 ---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 ---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132">
                <a:tc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РАС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8.1</a:t>
                      </a: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8.2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8.3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8.4</a:t>
                      </a: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132">
                <a:tc rowSpan="2"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        Основное общее образование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588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Noto Sans SC Regular" charset="0"/>
                        <a:cs typeface="Noto Sans SC Regular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41818">
                <a:tc vMerge="1">
                  <a:txBody>
                    <a:bodyPr/>
                    <a:lstStyle/>
                    <a:p>
                      <a:pPr marL="92075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ФГОС </a:t>
                      </a:r>
                    </a:p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основного общего образования</a:t>
                      </a:r>
                    </a:p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(утв. 31.05.2021)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588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ФГОС образования</a:t>
                      </a:r>
                    </a:p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обучающихся </a:t>
                      </a:r>
                    </a:p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Noto Sans SC Regular" charset="0"/>
                          <a:cs typeface="Arial" pitchFamily="34" charset="0"/>
                        </a:rPr>
                        <a:t>с УО (ИН)</a:t>
                      </a:r>
                    </a:p>
                    <a:p>
                      <a:pPr marL="3175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(утв. 09.12.2014)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  <a:p>
                      <a:pPr marL="503238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Noto Sans SC Regular" charset="0"/>
                        <a:cs typeface="Arial" pitchFamily="34" charset="0"/>
                      </a:endParaRPr>
                    </a:p>
                  </a:txBody>
                  <a:tcPr marL="0" marR="0" marT="378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</a:tabLst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Noto Sans SC Regular" charset="0"/>
                        <a:cs typeface="Noto Sans SC Regular" charset="0"/>
                      </a:endParaRPr>
                    </a:p>
                  </a:txBody>
                  <a:tcPr marL="0" marR="0" marT="0" marB="0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0" y="152400"/>
            <a:ext cx="502920" cy="381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219200"/>
            <a:ext cx="10972800" cy="527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 Варианты – 1.1, 2.1, 3.1, 4.1, 5.1, 6.1, 7.1, 8.1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    </a:t>
            </a: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обучающийся с ОВЗ получает образование, сопоставимое с образованием нормативно развивающихся обучающихся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ea typeface="Circe Bold"/>
                <a:cs typeface="Arial" pitchFamily="34" charset="0"/>
              </a:rPr>
              <a:t>в те же </a:t>
            </a:r>
            <a:r>
              <a:rPr lang="ru-RU" sz="2400" u="sng" dirty="0">
                <a:latin typeface="Arial" pitchFamily="34" charset="0"/>
                <a:ea typeface="Circe Bold"/>
                <a:cs typeface="Arial" pitchFamily="34" charset="0"/>
              </a:rPr>
              <a:t>календарные сроки обучения </a:t>
            </a: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при создании необходимых условий для реализации его общих и особых образовательных потребностей.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endParaRPr lang="ru-RU" sz="2400" dirty="0">
              <a:latin typeface="Arial" pitchFamily="34" charset="0"/>
              <a:ea typeface="Circe Bold"/>
              <a:cs typeface="Arial" pitchFamily="34" charset="0"/>
            </a:endParaRP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Circe Bold"/>
                <a:cs typeface="Arial" pitchFamily="34" charset="0"/>
              </a:rPr>
              <a:t>  Варианты – 1.2, 2.2, 3.2, 4.2, 5.2, 6.2, 7.2, 8.2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      обучающийся с ОВЗ получает образование, сопоставимое с образованием нормативно развивающихся обучающихся в </a:t>
            </a:r>
            <a:r>
              <a:rPr lang="ru-RU" sz="2400" u="sng" dirty="0">
                <a:latin typeface="Arial" pitchFamily="34" charset="0"/>
                <a:ea typeface="Circe Bold"/>
                <a:cs typeface="Arial" pitchFamily="34" charset="0"/>
              </a:rPr>
              <a:t>пролонгированные календарные сроки обучения </a:t>
            </a:r>
            <a:r>
              <a:rPr lang="ru-RU" sz="2400" dirty="0">
                <a:latin typeface="Arial" pitchFamily="34" charset="0"/>
                <a:ea typeface="Circe Bold"/>
                <a:cs typeface="Arial" pitchFamily="34" charset="0"/>
              </a:rPr>
              <a:t>(5-6 лет за счет введения первого доп. класса) при создании необходимых условий для реализации его общих и особых образовательных потребностей.</a:t>
            </a:r>
          </a:p>
          <a:p>
            <a:pPr marL="285750" lvl="0" indent="-285750" algn="just">
              <a:spcBef>
                <a:spcPts val="600"/>
              </a:spcBef>
              <a:buClr>
                <a:srgbClr val="8B3C67"/>
              </a:buClr>
              <a:buSzPct val="100000"/>
              <a:defRPr/>
            </a:pPr>
            <a:endParaRPr sz="2400" dirty="0">
              <a:solidFill>
                <a:schemeClr val="tx1"/>
              </a:solidFill>
              <a:latin typeface="Arial" pitchFamily="34" charset="0"/>
              <a:ea typeface="Circe Bold"/>
              <a:cs typeface="Arial" pitchFamily="34" charset="0"/>
              <a:sym typeface="Circe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76200"/>
            <a:ext cx="10134600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Различия в вариантах ФАОП НОО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1569</Words>
  <Application>Microsoft Office PowerPoint</Application>
  <PresentationFormat>Широкоэкранный</PresentationFormat>
  <Paragraphs>284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Circe Bold</vt:lpstr>
      <vt:lpstr>Microsoft Sans Serif</vt:lpstr>
      <vt:lpstr>Noto Sans SC Regular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программы коррекционной работы (по нозологиям)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Ахметьянова Элиза Рашитовна</dc:creator>
  <cp:lastModifiedBy>Zavuch</cp:lastModifiedBy>
  <cp:revision>86</cp:revision>
  <cp:lastPrinted>2025-03-22T10:13:09Z</cp:lastPrinted>
  <dcterms:created xsi:type="dcterms:W3CDTF">2023-04-28T11:27:16Z</dcterms:created>
  <dcterms:modified xsi:type="dcterms:W3CDTF">2025-03-24T01:43:22Z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2023-04-28T00:00:00Z</vt:filetime>
  </property>
</Properties>
</file>